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sldIdLst>
    <p:sldId id="256" r:id="rId2"/>
    <p:sldId id="257" r:id="rId3"/>
    <p:sldId id="265" r:id="rId4"/>
    <p:sldId id="258" r:id="rId5"/>
    <p:sldId id="266" r:id="rId6"/>
    <p:sldId id="259" r:id="rId7"/>
    <p:sldId id="260" r:id="rId8"/>
    <p:sldId id="267" r:id="rId9"/>
    <p:sldId id="261" r:id="rId10"/>
    <p:sldId id="262" r:id="rId11"/>
    <p:sldId id="268" r:id="rId12"/>
    <p:sldId id="263" r:id="rId13"/>
    <p:sldId id="264" r:id="rId14"/>
    <p:sldId id="27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25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Admin\&#1052;&#1086;&#1080;%20&#1076;&#1086;&#1082;&#1091;&#1084;&#1077;&#1085;&#1090;&#1099;\&#1047;&#1072;&#1075;&#1088;&#1091;&#1079;&#1082;&#1080;\&#1050;&#1085;&#1080;&#1075;&#1072;1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Admin\&#1052;&#1086;&#1080;%20&#1076;&#1086;&#1082;&#1091;&#1084;&#1077;&#1085;&#1090;&#1099;\&#1047;&#1072;&#1075;&#1088;&#1091;&#1079;&#1082;&#1080;\&#1050;&#1085;&#1080;&#1075;&#1072;1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Admin\&#1052;&#1086;&#1080;%20&#1076;&#1086;&#1082;&#1091;&#1084;&#1077;&#1085;&#1090;&#1099;\&#1047;&#1072;&#1075;&#1088;&#1091;&#1079;&#1082;&#1080;\&#1050;&#1085;&#1080;&#1075;&#1072;1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Admin\&#1052;&#1086;&#1080;%20&#1076;&#1086;&#1082;&#1091;&#1084;&#1077;&#1085;&#1090;&#1099;\&#1047;&#1072;&#1075;&#1088;&#1091;&#1079;&#1082;&#1080;\&#1050;&#1085;&#1080;&#1075;&#1072;1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User\Desktop\&#1050;&#1085;&#1080;&#1075;&#1072;1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autoTitleDeleted val="1"/>
    <c:plotArea>
      <c:layout/>
      <c:scatterChart>
        <c:scatterStyle val="smoothMarker"/>
        <c:varyColors val="0"/>
        <c:ser>
          <c:idx val="0"/>
          <c:order val="0"/>
          <c:tx>
            <c:v>y  = 3x^2 - 12x + 9</c:v>
          </c:tx>
          <c:xVal>
            <c:numRef>
              <c:f>'все 4'!$A$2:$A$12</c:f>
              <c:numCache>
                <c:formatCode>General</c:formatCode>
                <c:ptCount val="11"/>
                <c:pt idx="0">
                  <c:v>-3</c:v>
                </c:pt>
                <c:pt idx="1">
                  <c:v>-2</c:v>
                </c:pt>
                <c:pt idx="2">
                  <c:v>-1</c:v>
                </c:pt>
                <c:pt idx="3">
                  <c:v>0</c:v>
                </c:pt>
                <c:pt idx="4">
                  <c:v>1</c:v>
                </c:pt>
                <c:pt idx="5">
                  <c:v>2</c:v>
                </c:pt>
                <c:pt idx="6">
                  <c:v>3</c:v>
                </c:pt>
                <c:pt idx="7">
                  <c:v>4</c:v>
                </c:pt>
                <c:pt idx="8">
                  <c:v>5</c:v>
                </c:pt>
                <c:pt idx="9">
                  <c:v>6</c:v>
                </c:pt>
                <c:pt idx="10">
                  <c:v>7</c:v>
                </c:pt>
              </c:numCache>
            </c:numRef>
          </c:xVal>
          <c:yVal>
            <c:numRef>
              <c:f>'все 4'!$B$2:$B$12</c:f>
              <c:numCache>
                <c:formatCode>General</c:formatCode>
                <c:ptCount val="11"/>
                <c:pt idx="0">
                  <c:v>72</c:v>
                </c:pt>
                <c:pt idx="1">
                  <c:v>45</c:v>
                </c:pt>
                <c:pt idx="2">
                  <c:v>24</c:v>
                </c:pt>
                <c:pt idx="3">
                  <c:v>9</c:v>
                </c:pt>
                <c:pt idx="4">
                  <c:v>0</c:v>
                </c:pt>
                <c:pt idx="5">
                  <c:v>-3</c:v>
                </c:pt>
                <c:pt idx="6">
                  <c:v>0</c:v>
                </c:pt>
                <c:pt idx="7">
                  <c:v>9</c:v>
                </c:pt>
                <c:pt idx="8">
                  <c:v>24</c:v>
                </c:pt>
                <c:pt idx="9">
                  <c:v>45</c:v>
                </c:pt>
                <c:pt idx="10">
                  <c:v>72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80157440"/>
        <c:axId val="80158016"/>
      </c:scatterChart>
      <c:valAx>
        <c:axId val="80157440"/>
        <c:scaling>
          <c:orientation val="minMax"/>
          <c:max val="12"/>
          <c:min val="-12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crossAx val="80158016"/>
        <c:crosses val="autoZero"/>
        <c:crossBetween val="midCat"/>
        <c:majorUnit val="1"/>
      </c:valAx>
      <c:valAx>
        <c:axId val="80158016"/>
        <c:scaling>
          <c:orientation val="minMax"/>
          <c:max val="12"/>
          <c:min val="-12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80157440"/>
        <c:crosses val="autoZero"/>
        <c:crossBetween val="midCat"/>
        <c:majorUnit val="1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autoTitleDeleted val="1"/>
    <c:plotArea>
      <c:layout/>
      <c:scatterChart>
        <c:scatterStyle val="smoothMarker"/>
        <c:varyColors val="0"/>
        <c:ser>
          <c:idx val="0"/>
          <c:order val="0"/>
          <c:tx>
            <c:v>y  = 3x^2 - 12x + 9</c:v>
          </c:tx>
          <c:xVal>
            <c:numRef>
              <c:f>'все 4'!$A$2:$A$12</c:f>
              <c:numCache>
                <c:formatCode>General</c:formatCode>
                <c:ptCount val="11"/>
                <c:pt idx="0">
                  <c:v>-3</c:v>
                </c:pt>
                <c:pt idx="1">
                  <c:v>-2</c:v>
                </c:pt>
                <c:pt idx="2">
                  <c:v>-1</c:v>
                </c:pt>
                <c:pt idx="3">
                  <c:v>0</c:v>
                </c:pt>
                <c:pt idx="4">
                  <c:v>1</c:v>
                </c:pt>
                <c:pt idx="5">
                  <c:v>2</c:v>
                </c:pt>
                <c:pt idx="6">
                  <c:v>3</c:v>
                </c:pt>
                <c:pt idx="7">
                  <c:v>4</c:v>
                </c:pt>
                <c:pt idx="8">
                  <c:v>5</c:v>
                </c:pt>
                <c:pt idx="9">
                  <c:v>6</c:v>
                </c:pt>
                <c:pt idx="10">
                  <c:v>7</c:v>
                </c:pt>
              </c:numCache>
            </c:numRef>
          </c:xVal>
          <c:yVal>
            <c:numRef>
              <c:f>'все 4'!$B$2:$B$12</c:f>
              <c:numCache>
                <c:formatCode>General</c:formatCode>
                <c:ptCount val="11"/>
                <c:pt idx="0">
                  <c:v>72</c:v>
                </c:pt>
                <c:pt idx="1">
                  <c:v>45</c:v>
                </c:pt>
                <c:pt idx="2">
                  <c:v>24</c:v>
                </c:pt>
                <c:pt idx="3">
                  <c:v>9</c:v>
                </c:pt>
                <c:pt idx="4">
                  <c:v>0</c:v>
                </c:pt>
                <c:pt idx="5">
                  <c:v>-3</c:v>
                </c:pt>
                <c:pt idx="6">
                  <c:v>0</c:v>
                </c:pt>
                <c:pt idx="7">
                  <c:v>9</c:v>
                </c:pt>
                <c:pt idx="8">
                  <c:v>24</c:v>
                </c:pt>
                <c:pt idx="9">
                  <c:v>45</c:v>
                </c:pt>
                <c:pt idx="10">
                  <c:v>72</c:v>
                </c:pt>
              </c:numCache>
            </c:numRef>
          </c:yVal>
          <c:smooth val="1"/>
        </c:ser>
        <c:ser>
          <c:idx val="1"/>
          <c:order val="1"/>
          <c:tx>
            <c:v>y  = 3x^2 + 12x + 9</c:v>
          </c:tx>
          <c:spPr>
            <a:ln>
              <a:solidFill>
                <a:srgbClr val="0070C0"/>
              </a:solidFill>
            </a:ln>
          </c:spPr>
          <c:marker>
            <c:symbol val="square"/>
            <c:size val="7"/>
          </c:marker>
          <c:xVal>
            <c:numRef>
              <c:f>'все 4'!$A$14:$A$24</c:f>
              <c:numCache>
                <c:formatCode>General</c:formatCode>
                <c:ptCount val="11"/>
                <c:pt idx="0">
                  <c:v>-7</c:v>
                </c:pt>
                <c:pt idx="1">
                  <c:v>-6</c:v>
                </c:pt>
                <c:pt idx="2">
                  <c:v>-5</c:v>
                </c:pt>
                <c:pt idx="3">
                  <c:v>-4</c:v>
                </c:pt>
                <c:pt idx="4">
                  <c:v>-3</c:v>
                </c:pt>
                <c:pt idx="5">
                  <c:v>-2</c:v>
                </c:pt>
                <c:pt idx="6">
                  <c:v>-1</c:v>
                </c:pt>
                <c:pt idx="7">
                  <c:v>0</c:v>
                </c:pt>
                <c:pt idx="8">
                  <c:v>1</c:v>
                </c:pt>
                <c:pt idx="9">
                  <c:v>2</c:v>
                </c:pt>
                <c:pt idx="10">
                  <c:v>3</c:v>
                </c:pt>
              </c:numCache>
            </c:numRef>
          </c:xVal>
          <c:yVal>
            <c:numRef>
              <c:f>'все 4'!$B$14:$B$24</c:f>
              <c:numCache>
                <c:formatCode>General</c:formatCode>
                <c:ptCount val="11"/>
                <c:pt idx="0">
                  <c:v>72</c:v>
                </c:pt>
                <c:pt idx="1">
                  <c:v>45</c:v>
                </c:pt>
                <c:pt idx="2">
                  <c:v>24</c:v>
                </c:pt>
                <c:pt idx="3">
                  <c:v>9</c:v>
                </c:pt>
                <c:pt idx="4">
                  <c:v>0</c:v>
                </c:pt>
                <c:pt idx="5">
                  <c:v>-3</c:v>
                </c:pt>
                <c:pt idx="6">
                  <c:v>0</c:v>
                </c:pt>
                <c:pt idx="7">
                  <c:v>9</c:v>
                </c:pt>
                <c:pt idx="8">
                  <c:v>24</c:v>
                </c:pt>
                <c:pt idx="9">
                  <c:v>45</c:v>
                </c:pt>
                <c:pt idx="10">
                  <c:v>72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80635584"/>
        <c:axId val="80636160"/>
      </c:scatterChart>
      <c:valAx>
        <c:axId val="80635584"/>
        <c:scaling>
          <c:orientation val="minMax"/>
          <c:max val="12"/>
          <c:min val="-12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crossAx val="80636160"/>
        <c:crosses val="autoZero"/>
        <c:crossBetween val="midCat"/>
        <c:majorUnit val="1"/>
      </c:valAx>
      <c:valAx>
        <c:axId val="80636160"/>
        <c:scaling>
          <c:orientation val="minMax"/>
          <c:max val="12"/>
          <c:min val="-12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80635584"/>
        <c:crosses val="autoZero"/>
        <c:crossBetween val="midCat"/>
        <c:majorUnit val="1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autoTitleDeleted val="1"/>
    <c:plotArea>
      <c:layout/>
      <c:scatterChart>
        <c:scatterStyle val="smoothMarker"/>
        <c:varyColors val="0"/>
        <c:ser>
          <c:idx val="0"/>
          <c:order val="0"/>
          <c:tx>
            <c:v>y  = 3x^2 - 12x + 9</c:v>
          </c:tx>
          <c:xVal>
            <c:numRef>
              <c:f>'все 4'!$A$2:$A$12</c:f>
              <c:numCache>
                <c:formatCode>General</c:formatCode>
                <c:ptCount val="11"/>
                <c:pt idx="0">
                  <c:v>-3</c:v>
                </c:pt>
                <c:pt idx="1">
                  <c:v>-2</c:v>
                </c:pt>
                <c:pt idx="2">
                  <c:v>-1</c:v>
                </c:pt>
                <c:pt idx="3">
                  <c:v>0</c:v>
                </c:pt>
                <c:pt idx="4">
                  <c:v>1</c:v>
                </c:pt>
                <c:pt idx="5">
                  <c:v>2</c:v>
                </c:pt>
                <c:pt idx="6">
                  <c:v>3</c:v>
                </c:pt>
                <c:pt idx="7">
                  <c:v>4</c:v>
                </c:pt>
                <c:pt idx="8">
                  <c:v>5</c:v>
                </c:pt>
                <c:pt idx="9">
                  <c:v>6</c:v>
                </c:pt>
                <c:pt idx="10">
                  <c:v>7</c:v>
                </c:pt>
              </c:numCache>
            </c:numRef>
          </c:xVal>
          <c:yVal>
            <c:numRef>
              <c:f>'все 4'!$B$2:$B$12</c:f>
              <c:numCache>
                <c:formatCode>General</c:formatCode>
                <c:ptCount val="11"/>
                <c:pt idx="0">
                  <c:v>72</c:v>
                </c:pt>
                <c:pt idx="1">
                  <c:v>45</c:v>
                </c:pt>
                <c:pt idx="2">
                  <c:v>24</c:v>
                </c:pt>
                <c:pt idx="3">
                  <c:v>9</c:v>
                </c:pt>
                <c:pt idx="4">
                  <c:v>0</c:v>
                </c:pt>
                <c:pt idx="5">
                  <c:v>-3</c:v>
                </c:pt>
                <c:pt idx="6">
                  <c:v>0</c:v>
                </c:pt>
                <c:pt idx="7">
                  <c:v>9</c:v>
                </c:pt>
                <c:pt idx="8">
                  <c:v>24</c:v>
                </c:pt>
                <c:pt idx="9">
                  <c:v>45</c:v>
                </c:pt>
                <c:pt idx="10">
                  <c:v>72</c:v>
                </c:pt>
              </c:numCache>
            </c:numRef>
          </c:yVal>
          <c:smooth val="1"/>
        </c:ser>
        <c:ser>
          <c:idx val="2"/>
          <c:order val="1"/>
          <c:tx>
            <c:v>y  = -3x^2 - 12x - 9</c:v>
          </c:tx>
          <c:spPr>
            <a:ln>
              <a:solidFill>
                <a:srgbClr val="00B050"/>
              </a:solidFill>
            </a:ln>
          </c:spPr>
          <c:xVal>
            <c:numRef>
              <c:f>'все 4'!$A$26:$A$36</c:f>
              <c:numCache>
                <c:formatCode>General</c:formatCode>
                <c:ptCount val="11"/>
                <c:pt idx="0">
                  <c:v>-7</c:v>
                </c:pt>
                <c:pt idx="1">
                  <c:v>-6</c:v>
                </c:pt>
                <c:pt idx="2">
                  <c:v>-5</c:v>
                </c:pt>
                <c:pt idx="3">
                  <c:v>-4</c:v>
                </c:pt>
                <c:pt idx="4">
                  <c:v>-3</c:v>
                </c:pt>
                <c:pt idx="5">
                  <c:v>-2</c:v>
                </c:pt>
                <c:pt idx="6">
                  <c:v>-1</c:v>
                </c:pt>
                <c:pt idx="7">
                  <c:v>0</c:v>
                </c:pt>
                <c:pt idx="8">
                  <c:v>1</c:v>
                </c:pt>
                <c:pt idx="9">
                  <c:v>2</c:v>
                </c:pt>
                <c:pt idx="10">
                  <c:v>3</c:v>
                </c:pt>
              </c:numCache>
            </c:numRef>
          </c:xVal>
          <c:yVal>
            <c:numRef>
              <c:f>'все 4'!$B$26:$B$36</c:f>
              <c:numCache>
                <c:formatCode>General</c:formatCode>
                <c:ptCount val="11"/>
                <c:pt idx="0">
                  <c:v>-72</c:v>
                </c:pt>
                <c:pt idx="1">
                  <c:v>-45</c:v>
                </c:pt>
                <c:pt idx="2">
                  <c:v>-24</c:v>
                </c:pt>
                <c:pt idx="3">
                  <c:v>-9</c:v>
                </c:pt>
                <c:pt idx="4">
                  <c:v>0</c:v>
                </c:pt>
                <c:pt idx="5">
                  <c:v>3</c:v>
                </c:pt>
                <c:pt idx="6">
                  <c:v>0</c:v>
                </c:pt>
                <c:pt idx="7">
                  <c:v>-9</c:v>
                </c:pt>
                <c:pt idx="8">
                  <c:v>-24</c:v>
                </c:pt>
                <c:pt idx="9">
                  <c:v>-45</c:v>
                </c:pt>
                <c:pt idx="10">
                  <c:v>-72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80638464"/>
        <c:axId val="80639040"/>
      </c:scatterChart>
      <c:valAx>
        <c:axId val="80638464"/>
        <c:scaling>
          <c:orientation val="minMax"/>
          <c:max val="12"/>
          <c:min val="-12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crossAx val="80639040"/>
        <c:crosses val="autoZero"/>
        <c:crossBetween val="midCat"/>
        <c:majorUnit val="1"/>
      </c:valAx>
      <c:valAx>
        <c:axId val="80639040"/>
        <c:scaling>
          <c:orientation val="minMax"/>
          <c:max val="12"/>
          <c:min val="-12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80638464"/>
        <c:crosses val="autoZero"/>
        <c:crossBetween val="midCat"/>
        <c:majorUnit val="1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autoTitleDeleted val="1"/>
    <c:plotArea>
      <c:layout/>
      <c:scatterChart>
        <c:scatterStyle val="smoothMarker"/>
        <c:varyColors val="0"/>
        <c:ser>
          <c:idx val="0"/>
          <c:order val="0"/>
          <c:tx>
            <c:v>y  = 3x^2 - 12x + 9</c:v>
          </c:tx>
          <c:xVal>
            <c:numRef>
              <c:f>'все 4'!$A$2:$A$12</c:f>
              <c:numCache>
                <c:formatCode>General</c:formatCode>
                <c:ptCount val="11"/>
                <c:pt idx="0">
                  <c:v>-3</c:v>
                </c:pt>
                <c:pt idx="1">
                  <c:v>-2</c:v>
                </c:pt>
                <c:pt idx="2">
                  <c:v>-1</c:v>
                </c:pt>
                <c:pt idx="3">
                  <c:v>0</c:v>
                </c:pt>
                <c:pt idx="4">
                  <c:v>1</c:v>
                </c:pt>
                <c:pt idx="5">
                  <c:v>2</c:v>
                </c:pt>
                <c:pt idx="6">
                  <c:v>3</c:v>
                </c:pt>
                <c:pt idx="7">
                  <c:v>4</c:v>
                </c:pt>
                <c:pt idx="8">
                  <c:v>5</c:v>
                </c:pt>
                <c:pt idx="9">
                  <c:v>6</c:v>
                </c:pt>
                <c:pt idx="10">
                  <c:v>7</c:v>
                </c:pt>
              </c:numCache>
            </c:numRef>
          </c:xVal>
          <c:yVal>
            <c:numRef>
              <c:f>'все 4'!$B$2:$B$12</c:f>
              <c:numCache>
                <c:formatCode>General</c:formatCode>
                <c:ptCount val="11"/>
                <c:pt idx="0">
                  <c:v>72</c:v>
                </c:pt>
                <c:pt idx="1">
                  <c:v>45</c:v>
                </c:pt>
                <c:pt idx="2">
                  <c:v>24</c:v>
                </c:pt>
                <c:pt idx="3">
                  <c:v>9</c:v>
                </c:pt>
                <c:pt idx="4">
                  <c:v>0</c:v>
                </c:pt>
                <c:pt idx="5">
                  <c:v>-3</c:v>
                </c:pt>
                <c:pt idx="6">
                  <c:v>0</c:v>
                </c:pt>
                <c:pt idx="7">
                  <c:v>9</c:v>
                </c:pt>
                <c:pt idx="8">
                  <c:v>24</c:v>
                </c:pt>
                <c:pt idx="9">
                  <c:v>45</c:v>
                </c:pt>
                <c:pt idx="10">
                  <c:v>72</c:v>
                </c:pt>
              </c:numCache>
            </c:numRef>
          </c:yVal>
          <c:smooth val="1"/>
        </c:ser>
        <c:ser>
          <c:idx val="3"/>
          <c:order val="1"/>
          <c:tx>
            <c:v>y  = -3x^2 + 12x - 9</c:v>
          </c:tx>
          <c:spPr>
            <a:ln>
              <a:solidFill>
                <a:schemeClr val="bg1">
                  <a:lumMod val="50000"/>
                </a:schemeClr>
              </a:solidFill>
            </a:ln>
          </c:spPr>
          <c:xVal>
            <c:numRef>
              <c:f>'все 4'!$A$38:$A$48</c:f>
              <c:numCache>
                <c:formatCode>General</c:formatCode>
                <c:ptCount val="11"/>
                <c:pt idx="0">
                  <c:v>-3</c:v>
                </c:pt>
                <c:pt idx="1">
                  <c:v>-2</c:v>
                </c:pt>
                <c:pt idx="2">
                  <c:v>-1</c:v>
                </c:pt>
                <c:pt idx="3">
                  <c:v>0</c:v>
                </c:pt>
                <c:pt idx="4">
                  <c:v>1</c:v>
                </c:pt>
                <c:pt idx="5">
                  <c:v>2</c:v>
                </c:pt>
                <c:pt idx="6">
                  <c:v>3</c:v>
                </c:pt>
                <c:pt idx="7">
                  <c:v>4</c:v>
                </c:pt>
                <c:pt idx="8">
                  <c:v>5</c:v>
                </c:pt>
                <c:pt idx="9">
                  <c:v>6</c:v>
                </c:pt>
                <c:pt idx="10">
                  <c:v>7</c:v>
                </c:pt>
              </c:numCache>
            </c:numRef>
          </c:xVal>
          <c:yVal>
            <c:numRef>
              <c:f>'все 4'!$B$38:$B$48</c:f>
              <c:numCache>
                <c:formatCode>General</c:formatCode>
                <c:ptCount val="11"/>
                <c:pt idx="0">
                  <c:v>-72</c:v>
                </c:pt>
                <c:pt idx="1">
                  <c:v>-45</c:v>
                </c:pt>
                <c:pt idx="2">
                  <c:v>-24</c:v>
                </c:pt>
                <c:pt idx="3">
                  <c:v>-9</c:v>
                </c:pt>
                <c:pt idx="4">
                  <c:v>0</c:v>
                </c:pt>
                <c:pt idx="5">
                  <c:v>3</c:v>
                </c:pt>
                <c:pt idx="6">
                  <c:v>0</c:v>
                </c:pt>
                <c:pt idx="7">
                  <c:v>-9</c:v>
                </c:pt>
                <c:pt idx="8">
                  <c:v>-24</c:v>
                </c:pt>
                <c:pt idx="9">
                  <c:v>-45</c:v>
                </c:pt>
                <c:pt idx="10">
                  <c:v>-72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80641344"/>
        <c:axId val="123879424"/>
      </c:scatterChart>
      <c:valAx>
        <c:axId val="80641344"/>
        <c:scaling>
          <c:orientation val="minMax"/>
          <c:max val="12"/>
          <c:min val="-12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crossAx val="123879424"/>
        <c:crosses val="autoZero"/>
        <c:crossBetween val="midCat"/>
        <c:majorUnit val="1"/>
      </c:valAx>
      <c:valAx>
        <c:axId val="123879424"/>
        <c:scaling>
          <c:orientation val="minMax"/>
          <c:max val="12"/>
          <c:min val="-12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80641344"/>
        <c:crosses val="autoZero"/>
        <c:crossBetween val="midCat"/>
        <c:majorUnit val="1"/>
      </c:valAx>
    </c:plotArea>
    <c:legend>
      <c:legendPos val="r"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autoTitleDeleted val="1"/>
    <c:plotArea>
      <c:layout/>
      <c:scatterChart>
        <c:scatterStyle val="smoothMarker"/>
        <c:varyColors val="0"/>
        <c:ser>
          <c:idx val="0"/>
          <c:order val="0"/>
          <c:tx>
            <c:v>y  = 3x^2 - 12x + 9</c:v>
          </c:tx>
          <c:xVal>
            <c:numRef>
              <c:f>Лист2!$A$2:$A$12</c:f>
              <c:numCache>
                <c:formatCode>General</c:formatCode>
                <c:ptCount val="11"/>
                <c:pt idx="0">
                  <c:v>-3</c:v>
                </c:pt>
                <c:pt idx="1">
                  <c:v>-2</c:v>
                </c:pt>
                <c:pt idx="2">
                  <c:v>-1</c:v>
                </c:pt>
                <c:pt idx="3">
                  <c:v>0</c:v>
                </c:pt>
                <c:pt idx="4">
                  <c:v>1</c:v>
                </c:pt>
                <c:pt idx="5">
                  <c:v>2</c:v>
                </c:pt>
                <c:pt idx="6">
                  <c:v>3</c:v>
                </c:pt>
                <c:pt idx="7">
                  <c:v>4</c:v>
                </c:pt>
                <c:pt idx="8">
                  <c:v>5</c:v>
                </c:pt>
                <c:pt idx="9">
                  <c:v>6</c:v>
                </c:pt>
                <c:pt idx="10">
                  <c:v>7</c:v>
                </c:pt>
              </c:numCache>
            </c:numRef>
          </c:xVal>
          <c:yVal>
            <c:numRef>
              <c:f>Лист2!$B$2:$B$12</c:f>
              <c:numCache>
                <c:formatCode>General</c:formatCode>
                <c:ptCount val="11"/>
                <c:pt idx="0">
                  <c:v>72</c:v>
                </c:pt>
                <c:pt idx="1">
                  <c:v>45</c:v>
                </c:pt>
                <c:pt idx="2">
                  <c:v>24</c:v>
                </c:pt>
                <c:pt idx="3">
                  <c:v>9</c:v>
                </c:pt>
                <c:pt idx="4">
                  <c:v>0</c:v>
                </c:pt>
                <c:pt idx="5">
                  <c:v>-3</c:v>
                </c:pt>
                <c:pt idx="6">
                  <c:v>0</c:v>
                </c:pt>
                <c:pt idx="7">
                  <c:v>9</c:v>
                </c:pt>
                <c:pt idx="8">
                  <c:v>24</c:v>
                </c:pt>
                <c:pt idx="9">
                  <c:v>45</c:v>
                </c:pt>
                <c:pt idx="10">
                  <c:v>72</c:v>
                </c:pt>
              </c:numCache>
            </c:numRef>
          </c:yVal>
          <c:smooth val="1"/>
        </c:ser>
        <c:ser>
          <c:idx val="1"/>
          <c:order val="1"/>
          <c:tx>
            <c:v>y  = 3x^2 + 12x + 9</c:v>
          </c:tx>
          <c:spPr>
            <a:ln>
              <a:solidFill>
                <a:srgbClr val="0070C0"/>
              </a:solidFill>
            </a:ln>
          </c:spPr>
          <c:marker>
            <c:symbol val="square"/>
            <c:size val="7"/>
          </c:marker>
          <c:xVal>
            <c:numRef>
              <c:f>Лист2!$A$14:$A$24</c:f>
              <c:numCache>
                <c:formatCode>General</c:formatCode>
                <c:ptCount val="11"/>
                <c:pt idx="0">
                  <c:v>-7</c:v>
                </c:pt>
                <c:pt idx="1">
                  <c:v>-6</c:v>
                </c:pt>
                <c:pt idx="2">
                  <c:v>-5</c:v>
                </c:pt>
                <c:pt idx="3">
                  <c:v>-4</c:v>
                </c:pt>
                <c:pt idx="4">
                  <c:v>-3</c:v>
                </c:pt>
                <c:pt idx="5">
                  <c:v>-2</c:v>
                </c:pt>
                <c:pt idx="6">
                  <c:v>-1</c:v>
                </c:pt>
                <c:pt idx="7">
                  <c:v>0</c:v>
                </c:pt>
                <c:pt idx="8">
                  <c:v>1</c:v>
                </c:pt>
                <c:pt idx="9">
                  <c:v>2</c:v>
                </c:pt>
                <c:pt idx="10">
                  <c:v>3</c:v>
                </c:pt>
              </c:numCache>
            </c:numRef>
          </c:xVal>
          <c:yVal>
            <c:numRef>
              <c:f>Лист2!$B$14:$B$24</c:f>
              <c:numCache>
                <c:formatCode>General</c:formatCode>
                <c:ptCount val="11"/>
                <c:pt idx="0">
                  <c:v>72</c:v>
                </c:pt>
                <c:pt idx="1">
                  <c:v>45</c:v>
                </c:pt>
                <c:pt idx="2">
                  <c:v>24</c:v>
                </c:pt>
                <c:pt idx="3">
                  <c:v>9</c:v>
                </c:pt>
                <c:pt idx="4">
                  <c:v>0</c:v>
                </c:pt>
                <c:pt idx="5">
                  <c:v>-3</c:v>
                </c:pt>
                <c:pt idx="6">
                  <c:v>0</c:v>
                </c:pt>
                <c:pt idx="7">
                  <c:v>9</c:v>
                </c:pt>
                <c:pt idx="8">
                  <c:v>24</c:v>
                </c:pt>
                <c:pt idx="9">
                  <c:v>45</c:v>
                </c:pt>
                <c:pt idx="10">
                  <c:v>72</c:v>
                </c:pt>
              </c:numCache>
            </c:numRef>
          </c:yVal>
          <c:smooth val="1"/>
        </c:ser>
        <c:ser>
          <c:idx val="2"/>
          <c:order val="2"/>
          <c:tx>
            <c:v>y  = -3x^2 - 12x - 9</c:v>
          </c:tx>
          <c:spPr>
            <a:ln>
              <a:solidFill>
                <a:srgbClr val="00B050"/>
              </a:solidFill>
            </a:ln>
          </c:spPr>
          <c:xVal>
            <c:numRef>
              <c:f>Лист2!$A$26:$A$36</c:f>
              <c:numCache>
                <c:formatCode>General</c:formatCode>
                <c:ptCount val="11"/>
                <c:pt idx="0">
                  <c:v>-7</c:v>
                </c:pt>
                <c:pt idx="1">
                  <c:v>-6</c:v>
                </c:pt>
                <c:pt idx="2">
                  <c:v>-5</c:v>
                </c:pt>
                <c:pt idx="3">
                  <c:v>-4</c:v>
                </c:pt>
                <c:pt idx="4">
                  <c:v>-3</c:v>
                </c:pt>
                <c:pt idx="5">
                  <c:v>-2</c:v>
                </c:pt>
                <c:pt idx="6">
                  <c:v>-1</c:v>
                </c:pt>
                <c:pt idx="7">
                  <c:v>0</c:v>
                </c:pt>
                <c:pt idx="8">
                  <c:v>1</c:v>
                </c:pt>
                <c:pt idx="9">
                  <c:v>2</c:v>
                </c:pt>
                <c:pt idx="10">
                  <c:v>3</c:v>
                </c:pt>
              </c:numCache>
            </c:numRef>
          </c:xVal>
          <c:yVal>
            <c:numRef>
              <c:f>Лист2!$B$26:$B$36</c:f>
              <c:numCache>
                <c:formatCode>General</c:formatCode>
                <c:ptCount val="11"/>
                <c:pt idx="0">
                  <c:v>-72</c:v>
                </c:pt>
                <c:pt idx="1">
                  <c:v>-45</c:v>
                </c:pt>
                <c:pt idx="2">
                  <c:v>-24</c:v>
                </c:pt>
                <c:pt idx="3">
                  <c:v>-9</c:v>
                </c:pt>
                <c:pt idx="4">
                  <c:v>0</c:v>
                </c:pt>
                <c:pt idx="5">
                  <c:v>3</c:v>
                </c:pt>
                <c:pt idx="6">
                  <c:v>0</c:v>
                </c:pt>
                <c:pt idx="7">
                  <c:v>-9</c:v>
                </c:pt>
                <c:pt idx="8">
                  <c:v>-24</c:v>
                </c:pt>
                <c:pt idx="9">
                  <c:v>-45</c:v>
                </c:pt>
                <c:pt idx="10">
                  <c:v>-72</c:v>
                </c:pt>
              </c:numCache>
            </c:numRef>
          </c:yVal>
          <c:smooth val="1"/>
        </c:ser>
        <c:ser>
          <c:idx val="3"/>
          <c:order val="3"/>
          <c:tx>
            <c:v>y  = -3x^2 + 12x - 9</c:v>
          </c:tx>
          <c:spPr>
            <a:ln>
              <a:solidFill>
                <a:schemeClr val="bg1">
                  <a:lumMod val="50000"/>
                </a:schemeClr>
              </a:solidFill>
            </a:ln>
          </c:spPr>
          <c:xVal>
            <c:numRef>
              <c:f>Лист2!$A$38:$A$48</c:f>
              <c:numCache>
                <c:formatCode>General</c:formatCode>
                <c:ptCount val="11"/>
                <c:pt idx="0">
                  <c:v>-3</c:v>
                </c:pt>
                <c:pt idx="1">
                  <c:v>-2</c:v>
                </c:pt>
                <c:pt idx="2">
                  <c:v>-1</c:v>
                </c:pt>
                <c:pt idx="3">
                  <c:v>0</c:v>
                </c:pt>
                <c:pt idx="4">
                  <c:v>1</c:v>
                </c:pt>
                <c:pt idx="5">
                  <c:v>2</c:v>
                </c:pt>
                <c:pt idx="6">
                  <c:v>3</c:v>
                </c:pt>
                <c:pt idx="7">
                  <c:v>4</c:v>
                </c:pt>
                <c:pt idx="8">
                  <c:v>5</c:v>
                </c:pt>
                <c:pt idx="9">
                  <c:v>6</c:v>
                </c:pt>
                <c:pt idx="10">
                  <c:v>7</c:v>
                </c:pt>
              </c:numCache>
            </c:numRef>
          </c:xVal>
          <c:yVal>
            <c:numRef>
              <c:f>Лист2!$B$38:$B$48</c:f>
              <c:numCache>
                <c:formatCode>General</c:formatCode>
                <c:ptCount val="11"/>
                <c:pt idx="0">
                  <c:v>-72</c:v>
                </c:pt>
                <c:pt idx="1">
                  <c:v>-45</c:v>
                </c:pt>
                <c:pt idx="2">
                  <c:v>-24</c:v>
                </c:pt>
                <c:pt idx="3">
                  <c:v>-9</c:v>
                </c:pt>
                <c:pt idx="4">
                  <c:v>0</c:v>
                </c:pt>
                <c:pt idx="5">
                  <c:v>3</c:v>
                </c:pt>
                <c:pt idx="6">
                  <c:v>0</c:v>
                </c:pt>
                <c:pt idx="7">
                  <c:v>-9</c:v>
                </c:pt>
                <c:pt idx="8">
                  <c:v>-24</c:v>
                </c:pt>
                <c:pt idx="9">
                  <c:v>-45</c:v>
                </c:pt>
                <c:pt idx="10">
                  <c:v>-72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23881728"/>
        <c:axId val="123882304"/>
      </c:scatterChart>
      <c:valAx>
        <c:axId val="123881728"/>
        <c:scaling>
          <c:orientation val="minMax"/>
          <c:max val="12"/>
          <c:min val="-12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crossAx val="123882304"/>
        <c:crosses val="autoZero"/>
        <c:crossBetween val="midCat"/>
        <c:majorUnit val="1"/>
      </c:valAx>
      <c:valAx>
        <c:axId val="123882304"/>
        <c:scaling>
          <c:orientation val="minMax"/>
          <c:max val="12"/>
          <c:min val="-12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23881728"/>
        <c:crosses val="autoZero"/>
        <c:crossBetween val="midCat"/>
        <c:majorUnit val="1"/>
      </c:valAx>
    </c:plotArea>
    <c:legend>
      <c:legendPos val="r"/>
      <c:overlay val="0"/>
    </c:legend>
    <c:plotVisOnly val="1"/>
    <c:dispBlanksAs val="gap"/>
    <c:showDLblsOverMax val="0"/>
  </c:chart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09AE9-0B23-456A-B84A-CE8ED501BB39}" type="datetimeFigureOut">
              <a:rPr lang="ru-RU" smtClean="0"/>
              <a:pPr/>
              <a:t>29.09.2022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B2E23-F27B-4846-ADFB-149AFE7B5B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09AE9-0B23-456A-B84A-CE8ED501BB39}" type="datetimeFigureOut">
              <a:rPr lang="ru-RU" smtClean="0"/>
              <a:pPr/>
              <a:t>29.09.2022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B2E23-F27B-4846-ADFB-149AFE7B5B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09AE9-0B23-456A-B84A-CE8ED501BB39}" type="datetimeFigureOut">
              <a:rPr lang="ru-RU" smtClean="0"/>
              <a:pPr/>
              <a:t>29.09.2022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B2E23-F27B-4846-ADFB-149AFE7B5B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09AE9-0B23-456A-B84A-CE8ED501BB39}" type="datetimeFigureOut">
              <a:rPr lang="ru-RU" smtClean="0"/>
              <a:pPr/>
              <a:t>29.09.2022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B2E23-F27B-4846-ADFB-149AFE7B5B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09AE9-0B23-456A-B84A-CE8ED501BB39}" type="datetimeFigureOut">
              <a:rPr lang="ru-RU" smtClean="0"/>
              <a:pPr/>
              <a:t>29.09.2022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B2E23-F27B-4846-ADFB-149AFE7B5B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09AE9-0B23-456A-B84A-CE8ED501BB39}" type="datetimeFigureOut">
              <a:rPr lang="ru-RU" smtClean="0"/>
              <a:pPr/>
              <a:t>29.09.2022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B2E23-F27B-4846-ADFB-149AFE7B5B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09AE9-0B23-456A-B84A-CE8ED501BB39}" type="datetimeFigureOut">
              <a:rPr lang="ru-RU" smtClean="0"/>
              <a:pPr/>
              <a:t>29.09.2022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B2E23-F27B-4846-ADFB-149AFE7B5B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09AE9-0B23-456A-B84A-CE8ED501BB39}" type="datetimeFigureOut">
              <a:rPr lang="ru-RU" smtClean="0"/>
              <a:pPr/>
              <a:t>29.09.2022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B2E23-F27B-4846-ADFB-149AFE7B5B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09AE9-0B23-456A-B84A-CE8ED501BB39}" type="datetimeFigureOut">
              <a:rPr lang="ru-RU" smtClean="0"/>
              <a:pPr/>
              <a:t>29.09.2022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B2E23-F27B-4846-ADFB-149AFE7B5B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09AE9-0B23-456A-B84A-CE8ED501BB39}" type="datetimeFigureOut">
              <a:rPr lang="ru-RU" smtClean="0"/>
              <a:pPr/>
              <a:t>29.09.2022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B2E23-F27B-4846-ADFB-149AFE7B5B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09AE9-0B23-456A-B84A-CE8ED501BB39}" type="datetimeFigureOut">
              <a:rPr lang="ru-RU" smtClean="0"/>
              <a:pPr/>
              <a:t>29.09.2022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66DB2E23-F27B-4846-ADFB-149AFE7B5B9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7E09AE9-0B23-456A-B84A-CE8ED501BB39}" type="datetimeFigureOut">
              <a:rPr lang="ru-RU" smtClean="0"/>
              <a:pPr/>
              <a:t>29.09.2022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6DB2E23-F27B-4846-ADFB-149AFE7B5B95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1071546"/>
            <a:ext cx="7772400" cy="2613033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Исследование поведения квадратичной функции при изменении знаков её коэффициентов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57290" y="4214818"/>
            <a:ext cx="6400800" cy="1752600"/>
          </a:xfrm>
        </p:spPr>
        <p:txBody>
          <a:bodyPr/>
          <a:lstStyle/>
          <a:p>
            <a:r>
              <a:rPr lang="ru-RU" dirty="0" smtClean="0"/>
              <a:t>Руководитель работы</a:t>
            </a:r>
          </a:p>
          <a:p>
            <a:r>
              <a:rPr lang="ru-RU" dirty="0" smtClean="0"/>
              <a:t>Громова Н.А.</a:t>
            </a:r>
          </a:p>
          <a:p>
            <a:r>
              <a:rPr lang="ru-RU" dirty="0" smtClean="0"/>
              <a:t>Выполнила </a:t>
            </a:r>
            <a:r>
              <a:rPr lang="ru-RU" dirty="0" smtClean="0"/>
              <a:t>Андреева Ксения.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0076" y="571480"/>
            <a:ext cx="8472518" cy="1214422"/>
          </a:xfrm>
        </p:spPr>
        <p:txBody>
          <a:bodyPr>
            <a:normAutofit/>
          </a:bodyPr>
          <a:lstStyle/>
          <a:p>
            <a:r>
              <a:rPr lang="ru-RU" sz="2200" b="1" dirty="0" smtClean="0">
                <a:solidFill>
                  <a:srgbClr val="002060"/>
                </a:solidFill>
              </a:rPr>
              <a:t>4.   </a:t>
            </a:r>
            <a:r>
              <a:rPr lang="ru-RU" sz="2200" b="1" dirty="0">
                <a:solidFill>
                  <a:srgbClr val="002060"/>
                </a:solidFill>
              </a:rPr>
              <a:t>Изменим в первоначальной функции  знаки всех коэффициентов</a:t>
            </a:r>
            <a:r>
              <a:rPr lang="ru-RU" sz="2200" b="1" dirty="0" smtClean="0">
                <a:solidFill>
                  <a:srgbClr val="002060"/>
                </a:solidFill>
              </a:rPr>
              <a:t>.</a:t>
            </a:r>
            <a:br>
              <a:rPr lang="ru-RU" sz="2200" b="1" dirty="0" smtClean="0">
                <a:solidFill>
                  <a:srgbClr val="002060"/>
                </a:solidFill>
              </a:rPr>
            </a:br>
            <a:r>
              <a:rPr lang="ru-RU" sz="2200" dirty="0" smtClean="0">
                <a:solidFill>
                  <a:srgbClr val="002060"/>
                </a:solidFill>
              </a:rPr>
              <a:t>Получим функцию   </a:t>
            </a:r>
            <a:r>
              <a:rPr lang="en-US" sz="2200" dirty="0" smtClean="0">
                <a:solidFill>
                  <a:srgbClr val="002060"/>
                </a:solidFill>
              </a:rPr>
              <a:t>Y</a:t>
            </a:r>
            <a:r>
              <a:rPr lang="ru-RU" sz="2200" dirty="0" smtClean="0">
                <a:solidFill>
                  <a:srgbClr val="002060"/>
                </a:solidFill>
              </a:rPr>
              <a:t> = – 3</a:t>
            </a:r>
            <a:r>
              <a:rPr lang="en-US" sz="2200" dirty="0" smtClean="0">
                <a:solidFill>
                  <a:srgbClr val="002060"/>
                </a:solidFill>
              </a:rPr>
              <a:t>x</a:t>
            </a:r>
            <a:r>
              <a:rPr lang="ru-RU" sz="2200" baseline="30000" dirty="0" smtClean="0">
                <a:solidFill>
                  <a:srgbClr val="002060"/>
                </a:solidFill>
              </a:rPr>
              <a:t>2 </a:t>
            </a:r>
            <a:r>
              <a:rPr lang="ru-RU" sz="2200" dirty="0" smtClean="0">
                <a:solidFill>
                  <a:srgbClr val="002060"/>
                </a:solidFill>
              </a:rPr>
              <a:t>+ 12</a:t>
            </a:r>
            <a:r>
              <a:rPr lang="en-US" sz="2200" dirty="0" smtClean="0">
                <a:solidFill>
                  <a:srgbClr val="002060"/>
                </a:solidFill>
              </a:rPr>
              <a:t>x</a:t>
            </a:r>
            <a:r>
              <a:rPr lang="ru-RU" sz="2200" dirty="0" smtClean="0">
                <a:solidFill>
                  <a:srgbClr val="002060"/>
                </a:solidFill>
              </a:rPr>
              <a:t> – 9 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017721"/>
            <a:ext cx="8229600" cy="4911741"/>
          </a:xfrm>
        </p:spPr>
        <p:txBody>
          <a:bodyPr>
            <a:normAutofit fontScale="92500" lnSpcReduction="10000"/>
          </a:bodyPr>
          <a:lstStyle/>
          <a:p>
            <a:pPr lvl="0"/>
            <a:r>
              <a:rPr lang="ru-RU" sz="1800" dirty="0"/>
              <a:t>Ветви параболы направлены вниз, </a:t>
            </a:r>
          </a:p>
          <a:p>
            <a:pPr lvl="0"/>
            <a:r>
              <a:rPr lang="ru-RU" sz="1800" dirty="0"/>
              <a:t>Координаты вершины  (2; 3);</a:t>
            </a:r>
          </a:p>
          <a:p>
            <a:r>
              <a:rPr lang="ru-RU" sz="1800" dirty="0"/>
              <a:t>Х</a:t>
            </a:r>
            <a:r>
              <a:rPr lang="ru-RU" sz="1800" baseline="-25000" dirty="0"/>
              <a:t>0 </a:t>
            </a:r>
            <a:r>
              <a:rPr lang="ru-RU" sz="1800" dirty="0"/>
              <a:t>= </a:t>
            </a:r>
            <a:r>
              <a:rPr lang="ru-RU" sz="1800" dirty="0" smtClean="0"/>
              <a:t>2</a:t>
            </a:r>
            <a:r>
              <a:rPr lang="ru-RU" sz="1800" dirty="0"/>
              <a:t>, </a:t>
            </a:r>
          </a:p>
          <a:p>
            <a:r>
              <a:rPr lang="ru-RU" sz="1800" dirty="0"/>
              <a:t>у</a:t>
            </a:r>
            <a:r>
              <a:rPr lang="ru-RU" sz="1800" baseline="-25000" dirty="0"/>
              <a:t>0</a:t>
            </a:r>
            <a:r>
              <a:rPr lang="ru-RU" sz="1800" dirty="0"/>
              <a:t> = у(х</a:t>
            </a:r>
            <a:r>
              <a:rPr lang="ru-RU" sz="1800" baseline="-25000" dirty="0"/>
              <a:t>0</a:t>
            </a:r>
            <a:r>
              <a:rPr lang="ru-RU" sz="1800" dirty="0"/>
              <a:t>) = у(2) = –3*2</a:t>
            </a:r>
            <a:r>
              <a:rPr lang="ru-RU" sz="1800" baseline="30000" dirty="0"/>
              <a:t>2   </a:t>
            </a:r>
            <a:r>
              <a:rPr lang="ru-RU" sz="1800" dirty="0"/>
              <a:t>+12*2 –9 = –12+24–9 = 3</a:t>
            </a:r>
          </a:p>
          <a:p>
            <a:pPr lvl="0"/>
            <a:r>
              <a:rPr lang="ru-RU" sz="1800" dirty="0"/>
              <a:t>ось симметрии  </a:t>
            </a:r>
            <a:r>
              <a:rPr lang="ru-RU" sz="1800" dirty="0" err="1"/>
              <a:t>х</a:t>
            </a:r>
            <a:r>
              <a:rPr lang="ru-RU" sz="1800" dirty="0"/>
              <a:t> = х</a:t>
            </a:r>
            <a:r>
              <a:rPr lang="ru-RU" sz="1800" baseline="-25000" dirty="0"/>
              <a:t>0,  </a:t>
            </a:r>
            <a:r>
              <a:rPr lang="ru-RU" sz="1800" dirty="0" err="1"/>
              <a:t>х</a:t>
            </a:r>
            <a:r>
              <a:rPr lang="ru-RU" sz="1800" dirty="0"/>
              <a:t> = 2,</a:t>
            </a:r>
          </a:p>
          <a:p>
            <a:pPr lvl="0"/>
            <a:r>
              <a:rPr lang="ru-RU" sz="1800" dirty="0"/>
              <a:t>нули функции: </a:t>
            </a:r>
            <a:r>
              <a:rPr lang="ru-RU" sz="1800" dirty="0" err="1"/>
              <a:t>х</a:t>
            </a:r>
            <a:r>
              <a:rPr lang="ru-RU" sz="1800" dirty="0"/>
              <a:t> = 1 и </a:t>
            </a:r>
            <a:r>
              <a:rPr lang="ru-RU" sz="1800" dirty="0" err="1"/>
              <a:t>х</a:t>
            </a:r>
            <a:r>
              <a:rPr lang="ru-RU" sz="1800" dirty="0"/>
              <a:t> = 3,</a:t>
            </a:r>
          </a:p>
          <a:p>
            <a:r>
              <a:rPr lang="ru-RU" sz="1800" dirty="0"/>
              <a:t>–3</a:t>
            </a:r>
            <a:r>
              <a:rPr lang="en-US" sz="1800" dirty="0"/>
              <a:t>x</a:t>
            </a:r>
            <a:r>
              <a:rPr lang="ru-RU" sz="1800" baseline="30000" dirty="0"/>
              <a:t>2 </a:t>
            </a:r>
            <a:r>
              <a:rPr lang="ru-RU" sz="1800" dirty="0"/>
              <a:t>+ 12</a:t>
            </a:r>
            <a:r>
              <a:rPr lang="en-US" sz="1800" dirty="0"/>
              <a:t>x </a:t>
            </a:r>
            <a:r>
              <a:rPr lang="ru-RU" sz="1800" dirty="0"/>
              <a:t>– 9 = 0 /(– 3)</a:t>
            </a:r>
          </a:p>
          <a:p>
            <a:r>
              <a:rPr lang="en-US" sz="1800" dirty="0"/>
              <a:t>x</a:t>
            </a:r>
            <a:r>
              <a:rPr lang="ru-RU" sz="1800" baseline="30000" dirty="0"/>
              <a:t>2 </a:t>
            </a:r>
            <a:r>
              <a:rPr lang="ru-RU" sz="1800" dirty="0"/>
              <a:t>- 4</a:t>
            </a:r>
            <a:r>
              <a:rPr lang="en-US" sz="1800" dirty="0"/>
              <a:t>x</a:t>
            </a:r>
            <a:r>
              <a:rPr lang="ru-RU" sz="1800" dirty="0"/>
              <a:t> + 3 = 0</a:t>
            </a:r>
          </a:p>
          <a:p>
            <a:r>
              <a:rPr lang="ru-RU" sz="1800" dirty="0"/>
              <a:t>по обратной теореме Виета  х</a:t>
            </a:r>
            <a:r>
              <a:rPr lang="ru-RU" sz="1800" baseline="-25000" dirty="0"/>
              <a:t>1</a:t>
            </a:r>
            <a:r>
              <a:rPr lang="ru-RU" sz="1800" dirty="0"/>
              <a:t>=1,х</a:t>
            </a:r>
            <a:r>
              <a:rPr lang="ru-RU" sz="1800" baseline="-25000" dirty="0"/>
              <a:t>2</a:t>
            </a:r>
            <a:r>
              <a:rPr lang="ru-RU" sz="1800" dirty="0"/>
              <a:t>=3,</a:t>
            </a:r>
          </a:p>
          <a:p>
            <a:pPr lvl="0"/>
            <a:r>
              <a:rPr lang="ru-RU" sz="1800" dirty="0"/>
              <a:t>точка пересечения с осью </a:t>
            </a:r>
            <a:r>
              <a:rPr lang="ru-RU" sz="1800" dirty="0" err="1"/>
              <a:t>Оу</a:t>
            </a:r>
            <a:r>
              <a:rPr lang="ru-RU" sz="1800" dirty="0"/>
              <a:t>  (0;– 9)</a:t>
            </a:r>
          </a:p>
          <a:p>
            <a:pPr lvl="0"/>
            <a:r>
              <a:rPr lang="ru-RU" sz="1800" dirty="0"/>
              <a:t>построим таблицу значений</a:t>
            </a:r>
            <a:r>
              <a:rPr lang="ru-RU" sz="1800" dirty="0" smtClean="0"/>
              <a:t>:</a:t>
            </a:r>
          </a:p>
          <a:p>
            <a:pPr lvl="0"/>
            <a:endParaRPr lang="ru-RU" sz="1800" dirty="0"/>
          </a:p>
          <a:p>
            <a:pPr lvl="0"/>
            <a:endParaRPr lang="ru-RU" sz="1800" dirty="0" smtClean="0"/>
          </a:p>
          <a:p>
            <a:pPr lvl="0"/>
            <a:endParaRPr lang="ru-RU" sz="1800" dirty="0"/>
          </a:p>
          <a:p>
            <a:pPr lvl="0"/>
            <a:endParaRPr lang="ru-RU" sz="1800" dirty="0" smtClean="0"/>
          </a:p>
          <a:p>
            <a:r>
              <a:rPr lang="ru-RU" sz="1800" dirty="0"/>
              <a:t>Построим график функции в той же координатной плоскости  </a:t>
            </a:r>
          </a:p>
          <a:p>
            <a:pPr lvl="0"/>
            <a:endParaRPr lang="ru-RU" sz="1800" dirty="0" smtClean="0"/>
          </a:p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000100" y="5335606"/>
          <a:ext cx="6096000" cy="736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16000"/>
                <a:gridCol w="1016000"/>
                <a:gridCol w="1016000"/>
                <a:gridCol w="1016000"/>
                <a:gridCol w="1016000"/>
                <a:gridCol w="1016000"/>
              </a:tblGrid>
              <a:tr h="124790">
                <a:tc>
                  <a:txBody>
                    <a:bodyPr/>
                    <a:lstStyle/>
                    <a:p>
                      <a:pPr algn="ctr"/>
                      <a:r>
                        <a:rPr lang="ru-RU" dirty="0" err="1" smtClean="0"/>
                        <a:t>х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4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у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9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9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5804" y="142860"/>
            <a:ext cx="8229600" cy="1143000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</a:rPr>
              <a:t>Графики  функций  </a:t>
            </a:r>
            <a:r>
              <a:rPr lang="en-US" sz="2000" b="1" dirty="0" smtClean="0">
                <a:solidFill>
                  <a:srgbClr val="002060"/>
                </a:solidFill>
              </a:rPr>
              <a:t>Y</a:t>
            </a:r>
            <a:r>
              <a:rPr lang="ru-RU" sz="2000" b="1" dirty="0" smtClean="0">
                <a:solidFill>
                  <a:srgbClr val="002060"/>
                </a:solidFill>
              </a:rPr>
              <a:t> = 3</a:t>
            </a:r>
            <a:r>
              <a:rPr lang="en-US" sz="2000" b="1" dirty="0" smtClean="0">
                <a:solidFill>
                  <a:srgbClr val="002060"/>
                </a:solidFill>
              </a:rPr>
              <a:t>x</a:t>
            </a:r>
            <a:r>
              <a:rPr lang="ru-RU" sz="2000" b="1" baseline="30000" dirty="0" smtClean="0">
                <a:solidFill>
                  <a:srgbClr val="002060"/>
                </a:solidFill>
              </a:rPr>
              <a:t>2 </a:t>
            </a:r>
            <a:r>
              <a:rPr lang="ru-RU" sz="2000" b="1" dirty="0" smtClean="0">
                <a:solidFill>
                  <a:srgbClr val="002060"/>
                </a:solidFill>
              </a:rPr>
              <a:t>– 12</a:t>
            </a:r>
            <a:r>
              <a:rPr lang="en-US" sz="2000" b="1" dirty="0" smtClean="0">
                <a:solidFill>
                  <a:srgbClr val="002060"/>
                </a:solidFill>
              </a:rPr>
              <a:t>x</a:t>
            </a:r>
            <a:r>
              <a:rPr lang="ru-RU" sz="2000" b="1" dirty="0" smtClean="0">
                <a:solidFill>
                  <a:srgbClr val="002060"/>
                </a:solidFill>
              </a:rPr>
              <a:t> + 9  и  </a:t>
            </a:r>
            <a:r>
              <a:rPr lang="en-US" sz="2000" b="1" dirty="0" smtClean="0">
                <a:solidFill>
                  <a:srgbClr val="002060"/>
                </a:solidFill>
              </a:rPr>
              <a:t>Y</a:t>
            </a:r>
            <a:r>
              <a:rPr lang="ru-RU" sz="2000" b="1" dirty="0" smtClean="0">
                <a:solidFill>
                  <a:srgbClr val="002060"/>
                </a:solidFill>
              </a:rPr>
              <a:t> = -3</a:t>
            </a:r>
            <a:r>
              <a:rPr lang="en-US" sz="2000" b="1" dirty="0" smtClean="0">
                <a:solidFill>
                  <a:srgbClr val="002060"/>
                </a:solidFill>
              </a:rPr>
              <a:t>x</a:t>
            </a:r>
            <a:r>
              <a:rPr lang="ru-RU" sz="2000" b="1" baseline="30000" dirty="0" smtClean="0">
                <a:solidFill>
                  <a:srgbClr val="002060"/>
                </a:solidFill>
              </a:rPr>
              <a:t>2 </a:t>
            </a:r>
            <a:r>
              <a:rPr lang="ru-RU" sz="2000" b="1" dirty="0" smtClean="0">
                <a:solidFill>
                  <a:srgbClr val="002060"/>
                </a:solidFill>
              </a:rPr>
              <a:t>+ 12</a:t>
            </a:r>
            <a:r>
              <a:rPr lang="en-US" sz="2000" b="1" dirty="0" smtClean="0">
                <a:solidFill>
                  <a:srgbClr val="002060"/>
                </a:solidFill>
              </a:rPr>
              <a:t>x</a:t>
            </a:r>
            <a:r>
              <a:rPr lang="ru-RU" sz="2000" b="1" dirty="0" smtClean="0">
                <a:solidFill>
                  <a:srgbClr val="002060"/>
                </a:solidFill>
              </a:rPr>
              <a:t> -9 </a:t>
            </a:r>
            <a:endParaRPr lang="ru-RU" sz="2000" dirty="0">
              <a:solidFill>
                <a:srgbClr val="002060"/>
              </a:solidFill>
            </a:endParaRPr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1357290" y="1928802"/>
          <a:ext cx="6286544" cy="42053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002060"/>
                </a:solidFill>
              </a:rPr>
              <a:t>ВЫВОДЫ: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/>
              <a:t>При изменении знаков всех  коэффициентов «а», «б», «в»  график функции   становится симметричным относительно Ох т.к.</a:t>
            </a:r>
          </a:p>
          <a:p>
            <a:pPr lvl="0"/>
            <a:r>
              <a:rPr lang="ru-RU" dirty="0"/>
              <a:t>Направление ветвей изменилось,     </a:t>
            </a:r>
          </a:p>
          <a:p>
            <a:pPr lvl="0"/>
            <a:r>
              <a:rPr lang="ru-RU" dirty="0" smtClean="0"/>
              <a:t>Координата </a:t>
            </a:r>
            <a:r>
              <a:rPr lang="ru-RU" dirty="0"/>
              <a:t>вершины  </a:t>
            </a:r>
            <a:r>
              <a:rPr lang="ru-RU" dirty="0" smtClean="0"/>
              <a:t>стала симметричной </a:t>
            </a:r>
            <a:r>
              <a:rPr lang="ru-RU" dirty="0"/>
              <a:t>относительно оси Ох,</a:t>
            </a:r>
          </a:p>
          <a:p>
            <a:pPr lvl="0"/>
            <a:r>
              <a:rPr lang="ru-RU" dirty="0" smtClean="0"/>
              <a:t>ось </a:t>
            </a:r>
            <a:r>
              <a:rPr lang="ru-RU" dirty="0"/>
              <a:t>симметрии осталась  неизменной,</a:t>
            </a:r>
          </a:p>
          <a:p>
            <a:pPr lvl="0"/>
            <a:r>
              <a:rPr lang="ru-RU" dirty="0"/>
              <a:t>Нули функции т.е. точки пересечения с осью Ох не изменились,</a:t>
            </a:r>
          </a:p>
          <a:p>
            <a:pPr lvl="0"/>
            <a:r>
              <a:rPr lang="ru-RU" dirty="0"/>
              <a:t>А точка пересечения с осью </a:t>
            </a:r>
            <a:r>
              <a:rPr lang="ru-RU" dirty="0" err="1"/>
              <a:t>Оу</a:t>
            </a:r>
            <a:r>
              <a:rPr lang="ru-RU" dirty="0"/>
              <a:t> </a:t>
            </a:r>
            <a:r>
              <a:rPr lang="ru-RU" dirty="0" smtClean="0"/>
              <a:t>стала </a:t>
            </a:r>
            <a:r>
              <a:rPr lang="ru-RU" dirty="0"/>
              <a:t>симметричной относительно оси Ох 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06" y="-214338"/>
            <a:ext cx="9072626" cy="2357430"/>
          </a:xfrm>
        </p:spPr>
        <p:txBody>
          <a:bodyPr>
            <a:normAutofit fontScale="90000"/>
          </a:bodyPr>
          <a:lstStyle/>
          <a:p>
            <a:r>
              <a:rPr lang="ru-RU" sz="2200" b="1" dirty="0" smtClean="0"/>
              <a:t/>
            </a:r>
            <a:br>
              <a:rPr lang="ru-RU" sz="2200" b="1" dirty="0" smtClean="0"/>
            </a:br>
            <a:r>
              <a:rPr lang="ru-RU" sz="2200" b="1" dirty="0" smtClean="0">
                <a:solidFill>
                  <a:srgbClr val="002060"/>
                </a:solidFill>
              </a:rPr>
              <a:t>Общий </a:t>
            </a:r>
            <a:r>
              <a:rPr lang="ru-RU" sz="2200" b="1" dirty="0">
                <a:solidFill>
                  <a:srgbClr val="002060"/>
                </a:solidFill>
              </a:rPr>
              <a:t>вывод:</a:t>
            </a:r>
            <a:r>
              <a:rPr lang="ru-RU" sz="2200" dirty="0">
                <a:solidFill>
                  <a:srgbClr val="002060"/>
                </a:solidFill>
              </a:rPr>
              <a:t/>
            </a:r>
            <a:br>
              <a:rPr lang="ru-RU" sz="2200" dirty="0">
                <a:solidFill>
                  <a:srgbClr val="002060"/>
                </a:solidFill>
              </a:rPr>
            </a:br>
            <a:r>
              <a:rPr lang="ru-RU" sz="2200" dirty="0">
                <a:solidFill>
                  <a:srgbClr val="002060"/>
                </a:solidFill>
              </a:rPr>
              <a:t>Симметричны  относительно оси </a:t>
            </a:r>
            <a:r>
              <a:rPr lang="ru-RU" sz="2200" dirty="0" err="1">
                <a:solidFill>
                  <a:srgbClr val="002060"/>
                </a:solidFill>
              </a:rPr>
              <a:t>Оу</a:t>
            </a:r>
            <a:r>
              <a:rPr lang="ru-RU" sz="2200" dirty="0">
                <a:solidFill>
                  <a:srgbClr val="002060"/>
                </a:solidFill>
              </a:rPr>
              <a:t> графики 1 и </a:t>
            </a:r>
            <a:r>
              <a:rPr lang="ru-RU" sz="2200" dirty="0" smtClean="0">
                <a:solidFill>
                  <a:srgbClr val="002060"/>
                </a:solidFill>
              </a:rPr>
              <a:t>2;   </a:t>
            </a:r>
            <a:r>
              <a:rPr lang="ru-RU" sz="2200" dirty="0">
                <a:solidFill>
                  <a:srgbClr val="002060"/>
                </a:solidFill>
              </a:rPr>
              <a:t>3 и 4 функций</a:t>
            </a:r>
            <a:r>
              <a:rPr lang="ru-RU" sz="2200" dirty="0" smtClean="0">
                <a:solidFill>
                  <a:srgbClr val="002060"/>
                </a:solidFill>
              </a:rPr>
              <a:t>.(</a:t>
            </a:r>
            <a:r>
              <a:rPr lang="ru-RU" sz="2200" dirty="0" err="1" smtClean="0">
                <a:solidFill>
                  <a:srgbClr val="002060"/>
                </a:solidFill>
              </a:rPr>
              <a:t>коэффициет</a:t>
            </a:r>
            <a:r>
              <a:rPr lang="ru-RU" sz="2200" dirty="0" smtClean="0">
                <a:solidFill>
                  <a:srgbClr val="002060"/>
                </a:solidFill>
              </a:rPr>
              <a:t> «в» противоположный),</a:t>
            </a:r>
            <a:r>
              <a:rPr lang="ru-RU" sz="2200" dirty="0">
                <a:solidFill>
                  <a:srgbClr val="002060"/>
                </a:solidFill>
              </a:rPr>
              <a:t/>
            </a:r>
            <a:br>
              <a:rPr lang="ru-RU" sz="2200" dirty="0">
                <a:solidFill>
                  <a:srgbClr val="002060"/>
                </a:solidFill>
              </a:rPr>
            </a:br>
            <a:r>
              <a:rPr lang="ru-RU" sz="2200" dirty="0">
                <a:solidFill>
                  <a:srgbClr val="002060"/>
                </a:solidFill>
              </a:rPr>
              <a:t>Симметричны  относительно оси Ох графики 2 и </a:t>
            </a:r>
            <a:r>
              <a:rPr lang="ru-RU" sz="2200" dirty="0" smtClean="0">
                <a:solidFill>
                  <a:srgbClr val="002060"/>
                </a:solidFill>
              </a:rPr>
              <a:t>3;    </a:t>
            </a:r>
            <a:r>
              <a:rPr lang="ru-RU" sz="2200" dirty="0">
                <a:solidFill>
                  <a:srgbClr val="002060"/>
                </a:solidFill>
              </a:rPr>
              <a:t>1 и 4 функций</a:t>
            </a:r>
            <a:r>
              <a:rPr lang="ru-RU" sz="2200" dirty="0" smtClean="0">
                <a:solidFill>
                  <a:srgbClr val="002060"/>
                </a:solidFill>
              </a:rPr>
              <a:t>.(все коэффициенты противоположны),</a:t>
            </a:r>
            <a:r>
              <a:rPr lang="ru-RU" sz="2200" dirty="0">
                <a:solidFill>
                  <a:srgbClr val="002060"/>
                </a:solidFill>
              </a:rPr>
              <a:t/>
            </a:r>
            <a:br>
              <a:rPr lang="ru-RU" sz="2200" dirty="0">
                <a:solidFill>
                  <a:srgbClr val="002060"/>
                </a:solidFill>
              </a:rPr>
            </a:br>
            <a:r>
              <a:rPr lang="ru-RU" sz="2200" dirty="0">
                <a:solidFill>
                  <a:srgbClr val="002060"/>
                </a:solidFill>
              </a:rPr>
              <a:t>Симметричны относительно начала координат графики 1 и </a:t>
            </a:r>
            <a:r>
              <a:rPr lang="ru-RU" sz="2200" dirty="0" smtClean="0">
                <a:solidFill>
                  <a:srgbClr val="002060"/>
                </a:solidFill>
              </a:rPr>
              <a:t>3; </a:t>
            </a:r>
            <a:r>
              <a:rPr lang="ru-RU" sz="2200" dirty="0">
                <a:solidFill>
                  <a:srgbClr val="002060"/>
                </a:solidFill>
              </a:rPr>
              <a:t>2 и 4 функций</a:t>
            </a:r>
            <a:r>
              <a:rPr lang="ru-RU" sz="2200" dirty="0" smtClean="0">
                <a:solidFill>
                  <a:srgbClr val="002060"/>
                </a:solidFill>
              </a:rPr>
              <a:t>. (коэффициенты «а» и «с» противоположны).</a:t>
            </a:r>
            <a:endParaRPr lang="ru-RU" dirty="0"/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1285852" y="2071678"/>
          <a:ext cx="6643734" cy="46361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428605"/>
            <a:ext cx="7772400" cy="1785949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rgbClr val="002060"/>
                </a:solidFill>
              </a:rPr>
              <a:t>ИТОГ ИССЛЕДОВАТЕЛЬСКОЙ РАБОТЫ: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4" y="2071678"/>
            <a:ext cx="8143932" cy="4714908"/>
          </a:xfrm>
        </p:spPr>
        <p:txBody>
          <a:bodyPr>
            <a:normAutofit lnSpcReduction="10000"/>
          </a:bodyPr>
          <a:lstStyle/>
          <a:p>
            <a:pPr algn="l">
              <a:buFont typeface="Wingdings" pitchFamily="2" charset="2"/>
              <a:buChar char="§"/>
            </a:pPr>
            <a:r>
              <a:rPr lang="ru-RU" sz="2800" dirty="0" smtClean="0"/>
              <a:t>График квадратичной функции при замене </a:t>
            </a:r>
            <a:r>
              <a:rPr lang="ru-RU" sz="2800" dirty="0" err="1" smtClean="0"/>
              <a:t>ко-эффициента</a:t>
            </a:r>
            <a:r>
              <a:rPr lang="ru-RU" sz="2800" dirty="0" smtClean="0"/>
              <a:t>  «в» на противоположный становится симметричным относительно оси </a:t>
            </a:r>
            <a:r>
              <a:rPr lang="ru-RU" sz="2800" dirty="0" err="1" smtClean="0"/>
              <a:t>Оу</a:t>
            </a:r>
            <a:r>
              <a:rPr lang="ru-RU" sz="2800" dirty="0" smtClean="0"/>
              <a:t>,</a:t>
            </a:r>
          </a:p>
          <a:p>
            <a:pPr algn="l">
              <a:buFont typeface="Wingdings" pitchFamily="2" charset="2"/>
              <a:buChar char="§"/>
            </a:pPr>
            <a:r>
              <a:rPr lang="ru-RU" sz="2800" dirty="0" smtClean="0"/>
              <a:t>График квадратичной функции при замене коэффициентов «а» и «с» на противоположные становится симметричным </a:t>
            </a:r>
            <a:r>
              <a:rPr lang="ru-RU" sz="2800" smtClean="0"/>
              <a:t>относительно  </a:t>
            </a:r>
            <a:r>
              <a:rPr lang="ru-RU" sz="2800" dirty="0" smtClean="0"/>
              <a:t>начала координат,</a:t>
            </a:r>
          </a:p>
          <a:p>
            <a:pPr algn="l">
              <a:buFont typeface="Wingdings" pitchFamily="2" charset="2"/>
              <a:buChar char="§"/>
            </a:pPr>
            <a:r>
              <a:rPr lang="ru-RU" sz="2800" dirty="0" smtClean="0"/>
              <a:t>График квадратичной функции при замене знаков всех его  коэффициентов на противоположные становится симметричным относительно оси Ох.</a:t>
            </a:r>
          </a:p>
          <a:p>
            <a:pPr>
              <a:buFont typeface="Wingdings" pitchFamily="2" charset="2"/>
              <a:buChar char="§"/>
            </a:pPr>
            <a:endParaRPr lang="ru-RU" sz="2800" dirty="0" smtClean="0"/>
          </a:p>
          <a:p>
            <a:pPr>
              <a:buFont typeface="Wingdings" pitchFamily="2" charset="2"/>
              <a:buChar char="§"/>
            </a:pPr>
            <a:endParaRPr lang="ru-RU" sz="2800" dirty="0" smtClean="0"/>
          </a:p>
          <a:p>
            <a:pPr>
              <a:buFont typeface="Wingdings" pitchFamily="2" charset="2"/>
              <a:buChar char="§"/>
            </a:pP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5804" y="785794"/>
            <a:ext cx="8229600" cy="571504"/>
          </a:xfrm>
        </p:spPr>
        <p:txBody>
          <a:bodyPr>
            <a:normAutofit/>
          </a:bodyPr>
          <a:lstStyle/>
          <a:p>
            <a:pPr lvl="0"/>
            <a:r>
              <a:rPr lang="ru-RU" sz="3100" b="1" dirty="0" smtClean="0">
                <a:solidFill>
                  <a:srgbClr val="002060"/>
                </a:solidFill>
              </a:rPr>
              <a:t>1</a:t>
            </a:r>
            <a:r>
              <a:rPr lang="ru-RU" sz="3100" dirty="0" smtClean="0">
                <a:solidFill>
                  <a:srgbClr val="002060"/>
                </a:solidFill>
              </a:rPr>
              <a:t>.</a:t>
            </a:r>
            <a:r>
              <a:rPr lang="ru-RU" sz="3100" b="1" dirty="0" smtClean="0">
                <a:solidFill>
                  <a:srgbClr val="002060"/>
                </a:solidFill>
              </a:rPr>
              <a:t>Построим </a:t>
            </a:r>
            <a:r>
              <a:rPr lang="ru-RU" sz="3100" b="1" dirty="0">
                <a:solidFill>
                  <a:srgbClr val="002060"/>
                </a:solidFill>
              </a:rPr>
              <a:t>график функции  </a:t>
            </a:r>
            <a:r>
              <a:rPr lang="en-US" sz="3100" b="1" dirty="0">
                <a:solidFill>
                  <a:srgbClr val="002060"/>
                </a:solidFill>
              </a:rPr>
              <a:t>Y</a:t>
            </a:r>
            <a:r>
              <a:rPr lang="ru-RU" sz="3100" b="1" dirty="0">
                <a:solidFill>
                  <a:srgbClr val="002060"/>
                </a:solidFill>
              </a:rPr>
              <a:t> = 3</a:t>
            </a:r>
            <a:r>
              <a:rPr lang="en-US" sz="3100" b="1" dirty="0">
                <a:solidFill>
                  <a:srgbClr val="002060"/>
                </a:solidFill>
              </a:rPr>
              <a:t>x</a:t>
            </a:r>
            <a:r>
              <a:rPr lang="ru-RU" sz="3100" b="1" baseline="30000" dirty="0">
                <a:solidFill>
                  <a:srgbClr val="002060"/>
                </a:solidFill>
              </a:rPr>
              <a:t>2 </a:t>
            </a:r>
            <a:r>
              <a:rPr lang="ru-RU" sz="3100" b="1" dirty="0">
                <a:solidFill>
                  <a:srgbClr val="002060"/>
                </a:solidFill>
              </a:rPr>
              <a:t>– 12</a:t>
            </a:r>
            <a:r>
              <a:rPr lang="en-US" sz="3100" b="1" dirty="0">
                <a:solidFill>
                  <a:srgbClr val="002060"/>
                </a:solidFill>
              </a:rPr>
              <a:t>x</a:t>
            </a:r>
            <a:r>
              <a:rPr lang="ru-RU" sz="3100" b="1" dirty="0">
                <a:solidFill>
                  <a:srgbClr val="002060"/>
                </a:solidFill>
              </a:rPr>
              <a:t> + </a:t>
            </a:r>
            <a:r>
              <a:rPr lang="ru-RU" sz="3100" b="1" dirty="0" smtClean="0">
                <a:solidFill>
                  <a:srgbClr val="002060"/>
                </a:solidFill>
              </a:rPr>
              <a:t>9</a:t>
            </a:r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446217"/>
            <a:ext cx="8229600" cy="5268931"/>
          </a:xfrm>
        </p:spPr>
        <p:txBody>
          <a:bodyPr>
            <a:noAutofit/>
          </a:bodyPr>
          <a:lstStyle/>
          <a:p>
            <a:pPr lvl="0"/>
            <a:r>
              <a:rPr lang="ru-RU" sz="1800" dirty="0"/>
              <a:t>Ветви параболы направлены </a:t>
            </a:r>
            <a:r>
              <a:rPr lang="ru-RU" sz="1800" dirty="0" smtClean="0"/>
              <a:t>вверх,</a:t>
            </a:r>
          </a:p>
          <a:p>
            <a:pPr lvl="0"/>
            <a:r>
              <a:rPr lang="ru-RU" sz="1800" dirty="0" smtClean="0"/>
              <a:t>Координаты вершины  (2; –3); </a:t>
            </a:r>
          </a:p>
          <a:p>
            <a:r>
              <a:rPr lang="ru-RU" sz="1800" b="1" dirty="0" smtClean="0"/>
              <a:t>Х</a:t>
            </a:r>
            <a:r>
              <a:rPr lang="ru-RU" sz="1800" b="1" baseline="-25000" dirty="0" smtClean="0"/>
              <a:t>0 </a:t>
            </a:r>
            <a:r>
              <a:rPr lang="ru-RU" sz="1800" b="1" dirty="0" smtClean="0"/>
              <a:t>= </a:t>
            </a:r>
            <a:r>
              <a:rPr lang="ru-RU" sz="1800" dirty="0" smtClean="0"/>
              <a:t>2</a:t>
            </a:r>
            <a:r>
              <a:rPr lang="ru-RU" sz="1800" dirty="0"/>
              <a:t>, </a:t>
            </a:r>
          </a:p>
          <a:p>
            <a:r>
              <a:rPr lang="ru-RU" sz="1800" dirty="0"/>
              <a:t>у</a:t>
            </a:r>
            <a:r>
              <a:rPr lang="ru-RU" sz="1800" baseline="-25000" dirty="0"/>
              <a:t>0</a:t>
            </a:r>
            <a:r>
              <a:rPr lang="ru-RU" sz="1800" dirty="0"/>
              <a:t> = у(х</a:t>
            </a:r>
            <a:r>
              <a:rPr lang="ru-RU" sz="1800" baseline="-25000" dirty="0"/>
              <a:t>0</a:t>
            </a:r>
            <a:r>
              <a:rPr lang="ru-RU" sz="1800" dirty="0"/>
              <a:t>) = у(2) = 3*2</a:t>
            </a:r>
            <a:r>
              <a:rPr lang="ru-RU" sz="1800" baseline="30000" dirty="0"/>
              <a:t>2   </a:t>
            </a:r>
            <a:r>
              <a:rPr lang="ru-RU" sz="1800" dirty="0"/>
              <a:t>–12*2 +9 = 12–24+9 = –3</a:t>
            </a:r>
          </a:p>
          <a:p>
            <a:pPr lvl="0"/>
            <a:r>
              <a:rPr lang="ru-RU" sz="1800" dirty="0"/>
              <a:t>ось симметрии  </a:t>
            </a:r>
            <a:r>
              <a:rPr lang="ru-RU" sz="1800" b="1" dirty="0" err="1"/>
              <a:t>х</a:t>
            </a:r>
            <a:r>
              <a:rPr lang="ru-RU" sz="1800" b="1" dirty="0"/>
              <a:t> = х</a:t>
            </a:r>
            <a:r>
              <a:rPr lang="ru-RU" sz="1800" b="1" baseline="-25000" dirty="0"/>
              <a:t>0</a:t>
            </a:r>
            <a:r>
              <a:rPr lang="ru-RU" sz="1800" baseline="-25000" dirty="0"/>
              <a:t>,  </a:t>
            </a:r>
            <a:r>
              <a:rPr lang="ru-RU" sz="1800" dirty="0" err="1"/>
              <a:t>х</a:t>
            </a:r>
            <a:r>
              <a:rPr lang="ru-RU" sz="1800" dirty="0"/>
              <a:t> = 2,</a:t>
            </a:r>
          </a:p>
          <a:p>
            <a:pPr lvl="0"/>
            <a:r>
              <a:rPr lang="ru-RU" sz="1800" dirty="0"/>
              <a:t>нули функции: </a:t>
            </a:r>
            <a:r>
              <a:rPr lang="ru-RU" sz="1800" dirty="0" err="1"/>
              <a:t>х</a:t>
            </a:r>
            <a:r>
              <a:rPr lang="ru-RU" sz="1800" dirty="0"/>
              <a:t> = 1 и </a:t>
            </a:r>
            <a:r>
              <a:rPr lang="ru-RU" sz="1800" dirty="0" err="1"/>
              <a:t>х</a:t>
            </a:r>
            <a:r>
              <a:rPr lang="ru-RU" sz="1800" dirty="0"/>
              <a:t> = 3,</a:t>
            </a:r>
          </a:p>
          <a:p>
            <a:r>
              <a:rPr lang="ru-RU" sz="1800" dirty="0"/>
              <a:t>3</a:t>
            </a:r>
            <a:r>
              <a:rPr lang="en-US" sz="1800" dirty="0"/>
              <a:t>x</a:t>
            </a:r>
            <a:r>
              <a:rPr lang="ru-RU" sz="1800" baseline="30000" dirty="0"/>
              <a:t>2 </a:t>
            </a:r>
            <a:r>
              <a:rPr lang="ru-RU" sz="1800" dirty="0"/>
              <a:t>- 12</a:t>
            </a:r>
            <a:r>
              <a:rPr lang="en-US" sz="1800" dirty="0"/>
              <a:t>x</a:t>
            </a:r>
            <a:r>
              <a:rPr lang="ru-RU" sz="1800" dirty="0"/>
              <a:t> + 9 = 0 / 3</a:t>
            </a:r>
          </a:p>
          <a:p>
            <a:r>
              <a:rPr lang="en-US" sz="1800" dirty="0"/>
              <a:t>x</a:t>
            </a:r>
            <a:r>
              <a:rPr lang="ru-RU" sz="1800" baseline="30000" dirty="0"/>
              <a:t>2 </a:t>
            </a:r>
            <a:r>
              <a:rPr lang="ru-RU" sz="1800" dirty="0"/>
              <a:t>- 4</a:t>
            </a:r>
            <a:r>
              <a:rPr lang="en-US" sz="1800" dirty="0"/>
              <a:t>x</a:t>
            </a:r>
            <a:r>
              <a:rPr lang="ru-RU" sz="1800" dirty="0"/>
              <a:t> + 3 = 0</a:t>
            </a:r>
          </a:p>
          <a:p>
            <a:r>
              <a:rPr lang="ru-RU" sz="1800" dirty="0"/>
              <a:t>по обратной теореме Виета  находим: х</a:t>
            </a:r>
            <a:r>
              <a:rPr lang="ru-RU" sz="1800" baseline="-25000" dirty="0"/>
              <a:t>1</a:t>
            </a:r>
            <a:r>
              <a:rPr lang="ru-RU" sz="1800" dirty="0"/>
              <a:t>=1,х</a:t>
            </a:r>
            <a:r>
              <a:rPr lang="ru-RU" sz="1800" baseline="-25000" dirty="0"/>
              <a:t>2</a:t>
            </a:r>
            <a:r>
              <a:rPr lang="ru-RU" sz="1800" dirty="0"/>
              <a:t>=3,</a:t>
            </a:r>
          </a:p>
          <a:p>
            <a:pPr lvl="0"/>
            <a:r>
              <a:rPr lang="ru-RU" sz="1800" dirty="0"/>
              <a:t>точка пересечения с осью </a:t>
            </a:r>
            <a:r>
              <a:rPr lang="ru-RU" sz="1800" dirty="0" err="1"/>
              <a:t>Оу</a:t>
            </a:r>
            <a:r>
              <a:rPr lang="ru-RU" sz="1800" dirty="0"/>
              <a:t>  (0; 9)</a:t>
            </a:r>
          </a:p>
          <a:p>
            <a:pPr lvl="0"/>
            <a:r>
              <a:rPr lang="ru-RU" sz="1800" dirty="0"/>
              <a:t>построим таблицу значений</a:t>
            </a:r>
            <a:r>
              <a:rPr lang="ru-RU" sz="1800" dirty="0" smtClean="0"/>
              <a:t>:</a:t>
            </a:r>
          </a:p>
          <a:p>
            <a:pPr lvl="0"/>
            <a:endParaRPr lang="ru-RU" sz="1800" dirty="0"/>
          </a:p>
          <a:p>
            <a:pPr lvl="0"/>
            <a:endParaRPr lang="ru-RU" sz="1800" dirty="0" smtClean="0"/>
          </a:p>
          <a:p>
            <a:pPr lvl="0"/>
            <a:endParaRPr lang="ru-RU" sz="1800" dirty="0"/>
          </a:p>
          <a:p>
            <a:pPr lvl="0"/>
            <a:r>
              <a:rPr lang="ru-RU" sz="1800" dirty="0"/>
              <a:t>Построим график функции в координатной плоскости  с  размерами –12≤х≤12</a:t>
            </a:r>
            <a:r>
              <a:rPr lang="ru-RU" sz="1800" dirty="0" smtClean="0"/>
              <a:t>,       –</a:t>
            </a:r>
            <a:r>
              <a:rPr lang="ru-RU" sz="1800" dirty="0"/>
              <a:t>12≤у≤12. </a:t>
            </a:r>
          </a:p>
          <a:p>
            <a:pPr lvl="0"/>
            <a:endParaRPr lang="ru-RU" sz="1800" dirty="0" smtClean="0"/>
          </a:p>
          <a:p>
            <a:pPr lvl="0">
              <a:buNone/>
            </a:pPr>
            <a:endParaRPr lang="ru-RU" sz="2000" dirty="0"/>
          </a:p>
          <a:p>
            <a:pPr>
              <a:buNone/>
            </a:pPr>
            <a:endParaRPr lang="ru-RU" sz="2800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214414" y="5206381"/>
          <a:ext cx="6096000" cy="79438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16000"/>
                <a:gridCol w="1016000"/>
                <a:gridCol w="1016000"/>
                <a:gridCol w="1016000"/>
                <a:gridCol w="1016000"/>
                <a:gridCol w="1016000"/>
              </a:tblGrid>
              <a:tr h="428627">
                <a:tc>
                  <a:txBody>
                    <a:bodyPr/>
                    <a:lstStyle/>
                    <a:p>
                      <a:pPr algn="ctr"/>
                      <a:r>
                        <a:rPr lang="ru-RU" dirty="0" err="1" smtClean="0"/>
                        <a:t>х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4</a:t>
                      </a:r>
                      <a:endParaRPr lang="ru-RU" dirty="0"/>
                    </a:p>
                  </a:txBody>
                  <a:tcPr/>
                </a:tc>
              </a:tr>
              <a:tr h="249005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у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9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-3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9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7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002060"/>
                </a:solidFill>
              </a:rPr>
              <a:t>Г</a:t>
            </a:r>
            <a:r>
              <a:rPr lang="ru-RU" b="1" dirty="0" smtClean="0">
                <a:solidFill>
                  <a:srgbClr val="002060"/>
                </a:solidFill>
              </a:rPr>
              <a:t>рафик функции  </a:t>
            </a:r>
            <a:r>
              <a:rPr lang="en-US" b="1" dirty="0" smtClean="0">
                <a:solidFill>
                  <a:srgbClr val="002060"/>
                </a:solidFill>
              </a:rPr>
              <a:t>Y</a:t>
            </a:r>
            <a:r>
              <a:rPr lang="ru-RU" b="1" dirty="0" smtClean="0">
                <a:solidFill>
                  <a:srgbClr val="002060"/>
                </a:solidFill>
              </a:rPr>
              <a:t> = 3</a:t>
            </a:r>
            <a:r>
              <a:rPr lang="en-US" b="1" dirty="0" smtClean="0">
                <a:solidFill>
                  <a:srgbClr val="002060"/>
                </a:solidFill>
              </a:rPr>
              <a:t>x</a:t>
            </a:r>
            <a:r>
              <a:rPr lang="ru-RU" b="1" baseline="30000" dirty="0" smtClean="0">
                <a:solidFill>
                  <a:srgbClr val="002060"/>
                </a:solidFill>
              </a:rPr>
              <a:t>2 </a:t>
            </a:r>
            <a:r>
              <a:rPr lang="ru-RU" b="1" dirty="0" smtClean="0">
                <a:solidFill>
                  <a:srgbClr val="002060"/>
                </a:solidFill>
              </a:rPr>
              <a:t>– 12</a:t>
            </a:r>
            <a:r>
              <a:rPr lang="en-US" b="1" dirty="0" smtClean="0">
                <a:solidFill>
                  <a:srgbClr val="002060"/>
                </a:solidFill>
              </a:rPr>
              <a:t>x</a:t>
            </a:r>
            <a:r>
              <a:rPr lang="ru-RU" b="1" dirty="0" smtClean="0">
                <a:solidFill>
                  <a:srgbClr val="002060"/>
                </a:solidFill>
              </a:rPr>
              <a:t> + 9</a:t>
            </a:r>
            <a:endParaRPr lang="ru-RU" dirty="0">
              <a:solidFill>
                <a:srgbClr val="002060"/>
              </a:solidFill>
            </a:endParaRPr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1428728" y="1857364"/>
          <a:ext cx="6143668" cy="40624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785794"/>
            <a:ext cx="8215370" cy="1000132"/>
          </a:xfrm>
        </p:spPr>
        <p:txBody>
          <a:bodyPr>
            <a:normAutofit fontScale="90000"/>
          </a:bodyPr>
          <a:lstStyle/>
          <a:p>
            <a:pPr lvl="0"/>
            <a:r>
              <a:rPr lang="ru-RU" sz="3100" b="1" dirty="0" smtClean="0">
                <a:solidFill>
                  <a:srgbClr val="002060"/>
                </a:solidFill>
              </a:rPr>
              <a:t/>
            </a:r>
            <a:br>
              <a:rPr lang="ru-RU" sz="3100" b="1" dirty="0" smtClean="0">
                <a:solidFill>
                  <a:srgbClr val="002060"/>
                </a:solidFill>
              </a:rPr>
            </a:br>
            <a:r>
              <a:rPr lang="ru-RU" sz="3100" b="1" dirty="0" smtClean="0">
                <a:solidFill>
                  <a:srgbClr val="002060"/>
                </a:solidFill>
              </a:rPr>
              <a:t/>
            </a:r>
            <a:br>
              <a:rPr lang="ru-RU" sz="3100" b="1" dirty="0" smtClean="0">
                <a:solidFill>
                  <a:srgbClr val="002060"/>
                </a:solidFill>
              </a:rPr>
            </a:br>
            <a:r>
              <a:rPr lang="ru-RU" sz="3100" b="1" dirty="0" smtClean="0">
                <a:solidFill>
                  <a:srgbClr val="002060"/>
                </a:solidFill>
              </a:rPr>
              <a:t/>
            </a:r>
            <a:br>
              <a:rPr lang="ru-RU" sz="3100" b="1" dirty="0" smtClean="0">
                <a:solidFill>
                  <a:srgbClr val="002060"/>
                </a:solidFill>
              </a:rPr>
            </a:br>
            <a:r>
              <a:rPr lang="ru-RU" sz="3100" b="1" dirty="0" smtClean="0">
                <a:solidFill>
                  <a:srgbClr val="002060"/>
                </a:solidFill>
              </a:rPr>
              <a:t/>
            </a:r>
            <a:br>
              <a:rPr lang="ru-RU" sz="3100" b="1" dirty="0" smtClean="0">
                <a:solidFill>
                  <a:srgbClr val="002060"/>
                </a:solidFill>
              </a:rPr>
            </a:br>
            <a:r>
              <a:rPr lang="ru-RU" sz="3100" b="1" dirty="0" smtClean="0">
                <a:solidFill>
                  <a:srgbClr val="002060"/>
                </a:solidFill>
              </a:rPr>
              <a:t/>
            </a:r>
            <a:br>
              <a:rPr lang="ru-RU" sz="3100" b="1" dirty="0" smtClean="0">
                <a:solidFill>
                  <a:srgbClr val="002060"/>
                </a:solidFill>
              </a:rPr>
            </a:br>
            <a:r>
              <a:rPr lang="ru-RU" sz="3100" b="1" dirty="0" smtClean="0">
                <a:solidFill>
                  <a:srgbClr val="002060"/>
                </a:solidFill>
              </a:rPr>
              <a:t/>
            </a:r>
            <a:br>
              <a:rPr lang="ru-RU" sz="3100" b="1" dirty="0" smtClean="0">
                <a:solidFill>
                  <a:srgbClr val="002060"/>
                </a:solidFill>
              </a:rPr>
            </a:br>
            <a:r>
              <a:rPr lang="ru-RU" sz="3100" b="1" dirty="0" smtClean="0">
                <a:solidFill>
                  <a:srgbClr val="002060"/>
                </a:solidFill>
              </a:rPr>
              <a:t/>
            </a:r>
            <a:br>
              <a:rPr lang="ru-RU" sz="3100" b="1" dirty="0" smtClean="0">
                <a:solidFill>
                  <a:srgbClr val="002060"/>
                </a:solidFill>
              </a:rPr>
            </a:br>
            <a:r>
              <a:rPr lang="ru-RU" sz="3100" b="1" dirty="0" smtClean="0">
                <a:solidFill>
                  <a:srgbClr val="002060"/>
                </a:solidFill>
              </a:rPr>
              <a:t/>
            </a:r>
            <a:br>
              <a:rPr lang="ru-RU" sz="3100" b="1" dirty="0" smtClean="0">
                <a:solidFill>
                  <a:srgbClr val="002060"/>
                </a:solidFill>
              </a:rPr>
            </a:br>
            <a:r>
              <a:rPr lang="ru-RU" sz="3100" b="1" dirty="0" smtClean="0">
                <a:solidFill>
                  <a:srgbClr val="002060"/>
                </a:solidFill>
              </a:rPr>
              <a:t/>
            </a:r>
            <a:br>
              <a:rPr lang="ru-RU" sz="3100" b="1" dirty="0" smtClean="0">
                <a:solidFill>
                  <a:srgbClr val="002060"/>
                </a:solidFill>
              </a:rPr>
            </a:br>
            <a:r>
              <a:rPr lang="ru-RU" sz="3100" b="1" dirty="0" smtClean="0">
                <a:solidFill>
                  <a:srgbClr val="002060"/>
                </a:solidFill>
              </a:rPr>
              <a:t/>
            </a:r>
            <a:br>
              <a:rPr lang="ru-RU" sz="3100" b="1" dirty="0" smtClean="0">
                <a:solidFill>
                  <a:srgbClr val="002060"/>
                </a:solidFill>
              </a:rPr>
            </a:br>
            <a:r>
              <a:rPr lang="ru-RU" sz="3100" b="1" dirty="0" smtClean="0">
                <a:solidFill>
                  <a:srgbClr val="002060"/>
                </a:solidFill>
              </a:rPr>
              <a:t/>
            </a:r>
            <a:br>
              <a:rPr lang="ru-RU" sz="3100" b="1" dirty="0" smtClean="0">
                <a:solidFill>
                  <a:srgbClr val="002060"/>
                </a:solidFill>
              </a:rPr>
            </a:br>
            <a:r>
              <a:rPr lang="ru-RU" sz="3100" b="1" dirty="0" smtClean="0">
                <a:solidFill>
                  <a:srgbClr val="002060"/>
                </a:solidFill>
              </a:rPr>
              <a:t/>
            </a:r>
            <a:br>
              <a:rPr lang="ru-RU" sz="3100" b="1" dirty="0" smtClean="0">
                <a:solidFill>
                  <a:srgbClr val="002060"/>
                </a:solidFill>
              </a:rPr>
            </a:br>
            <a:r>
              <a:rPr lang="ru-RU" sz="3100" b="1" dirty="0" smtClean="0">
                <a:solidFill>
                  <a:srgbClr val="002060"/>
                </a:solidFill>
              </a:rPr>
              <a:t/>
            </a:r>
            <a:br>
              <a:rPr lang="ru-RU" sz="3100" b="1" dirty="0" smtClean="0">
                <a:solidFill>
                  <a:srgbClr val="002060"/>
                </a:solidFill>
              </a:rPr>
            </a:br>
            <a:r>
              <a:rPr lang="ru-RU" sz="3100" b="1" dirty="0" smtClean="0">
                <a:solidFill>
                  <a:srgbClr val="002060"/>
                </a:solidFill>
              </a:rPr>
              <a:t/>
            </a:r>
            <a:br>
              <a:rPr lang="ru-RU" sz="3100" b="1" dirty="0" smtClean="0">
                <a:solidFill>
                  <a:srgbClr val="002060"/>
                </a:solidFill>
              </a:rPr>
            </a:br>
            <a:r>
              <a:rPr lang="ru-RU" sz="3100" b="1" dirty="0" smtClean="0">
                <a:solidFill>
                  <a:srgbClr val="002060"/>
                </a:solidFill>
              </a:rPr>
              <a:t/>
            </a:r>
            <a:br>
              <a:rPr lang="ru-RU" sz="3100" b="1" dirty="0" smtClean="0">
                <a:solidFill>
                  <a:srgbClr val="002060"/>
                </a:solidFill>
              </a:rPr>
            </a:br>
            <a:r>
              <a:rPr lang="ru-RU" sz="3100" b="1" dirty="0" smtClean="0">
                <a:solidFill>
                  <a:srgbClr val="002060"/>
                </a:solidFill>
              </a:rPr>
              <a:t/>
            </a:r>
            <a:br>
              <a:rPr lang="ru-RU" sz="3100" b="1" dirty="0" smtClean="0">
                <a:solidFill>
                  <a:srgbClr val="002060"/>
                </a:solidFill>
              </a:rPr>
            </a:br>
            <a:r>
              <a:rPr lang="ru-RU" sz="3100" b="1" dirty="0" smtClean="0">
                <a:solidFill>
                  <a:srgbClr val="002060"/>
                </a:solidFill>
              </a:rPr>
              <a:t/>
            </a:r>
            <a:br>
              <a:rPr lang="ru-RU" sz="3100" b="1" dirty="0" smtClean="0">
                <a:solidFill>
                  <a:srgbClr val="002060"/>
                </a:solidFill>
              </a:rPr>
            </a:br>
            <a:r>
              <a:rPr lang="ru-RU" sz="3100" b="1" dirty="0" smtClean="0">
                <a:solidFill>
                  <a:srgbClr val="002060"/>
                </a:solidFill>
              </a:rPr>
              <a:t/>
            </a:r>
            <a:br>
              <a:rPr lang="ru-RU" sz="3100" b="1" dirty="0" smtClean="0">
                <a:solidFill>
                  <a:srgbClr val="002060"/>
                </a:solidFill>
              </a:rPr>
            </a:br>
            <a:r>
              <a:rPr lang="ru-RU" sz="3100" b="1" dirty="0" smtClean="0">
                <a:solidFill>
                  <a:srgbClr val="002060"/>
                </a:solidFill>
              </a:rPr>
              <a:t/>
            </a:r>
            <a:br>
              <a:rPr lang="ru-RU" sz="3100" b="1" dirty="0" smtClean="0">
                <a:solidFill>
                  <a:srgbClr val="002060"/>
                </a:solidFill>
              </a:rPr>
            </a:br>
            <a:r>
              <a:rPr lang="ru-RU" sz="3100" b="1" dirty="0" smtClean="0">
                <a:solidFill>
                  <a:srgbClr val="002060"/>
                </a:solidFill>
              </a:rPr>
              <a:t/>
            </a:r>
            <a:br>
              <a:rPr lang="ru-RU" sz="3100" b="1" dirty="0" smtClean="0">
                <a:solidFill>
                  <a:srgbClr val="002060"/>
                </a:solidFill>
              </a:rPr>
            </a:br>
            <a:r>
              <a:rPr lang="ru-RU" sz="3100" b="1" dirty="0" smtClean="0">
                <a:solidFill>
                  <a:srgbClr val="002060"/>
                </a:solidFill>
              </a:rPr>
              <a:t/>
            </a:r>
            <a:br>
              <a:rPr lang="ru-RU" sz="3100" b="1" dirty="0" smtClean="0">
                <a:solidFill>
                  <a:srgbClr val="002060"/>
                </a:solidFill>
              </a:rPr>
            </a:br>
            <a:r>
              <a:rPr lang="ru-RU" sz="3100" b="1" dirty="0" smtClean="0">
                <a:solidFill>
                  <a:srgbClr val="002060"/>
                </a:solidFill>
              </a:rPr>
              <a:t/>
            </a:r>
            <a:br>
              <a:rPr lang="ru-RU" sz="3100" b="1" dirty="0" smtClean="0">
                <a:solidFill>
                  <a:srgbClr val="002060"/>
                </a:solidFill>
              </a:rPr>
            </a:br>
            <a:r>
              <a:rPr lang="ru-RU" sz="3100" b="1" dirty="0" smtClean="0">
                <a:solidFill>
                  <a:srgbClr val="002060"/>
                </a:solidFill>
              </a:rPr>
              <a:t/>
            </a:r>
            <a:br>
              <a:rPr lang="ru-RU" sz="3100" b="1" dirty="0" smtClean="0">
                <a:solidFill>
                  <a:srgbClr val="002060"/>
                </a:solidFill>
              </a:rPr>
            </a:br>
            <a:r>
              <a:rPr lang="ru-RU" sz="3100" b="1" dirty="0" smtClean="0">
                <a:solidFill>
                  <a:srgbClr val="002060"/>
                </a:solidFill>
              </a:rPr>
              <a:t/>
            </a:r>
            <a:br>
              <a:rPr lang="ru-RU" sz="3100" b="1" dirty="0" smtClean="0">
                <a:solidFill>
                  <a:srgbClr val="002060"/>
                </a:solidFill>
              </a:rPr>
            </a:br>
            <a:r>
              <a:rPr lang="ru-RU" sz="3100" b="1" dirty="0" smtClean="0">
                <a:solidFill>
                  <a:srgbClr val="002060"/>
                </a:solidFill>
              </a:rPr>
              <a:t/>
            </a:r>
            <a:br>
              <a:rPr lang="ru-RU" sz="3100" b="1" dirty="0" smtClean="0">
                <a:solidFill>
                  <a:srgbClr val="002060"/>
                </a:solidFill>
              </a:rPr>
            </a:br>
            <a:r>
              <a:rPr lang="ru-RU" sz="3100" b="1" dirty="0" smtClean="0">
                <a:solidFill>
                  <a:srgbClr val="002060"/>
                </a:solidFill>
              </a:rPr>
              <a:t/>
            </a:r>
            <a:br>
              <a:rPr lang="ru-RU" sz="3100" b="1" dirty="0" smtClean="0">
                <a:solidFill>
                  <a:srgbClr val="002060"/>
                </a:solidFill>
              </a:rPr>
            </a:br>
            <a:r>
              <a:rPr lang="ru-RU" sz="3100" b="1" dirty="0" smtClean="0">
                <a:solidFill>
                  <a:srgbClr val="002060"/>
                </a:solidFill>
              </a:rPr>
              <a:t/>
            </a:r>
            <a:br>
              <a:rPr lang="ru-RU" sz="3100" b="1" dirty="0" smtClean="0">
                <a:solidFill>
                  <a:srgbClr val="002060"/>
                </a:solidFill>
              </a:rPr>
            </a:br>
            <a:r>
              <a:rPr lang="ru-RU" sz="3100" b="1" dirty="0" smtClean="0">
                <a:solidFill>
                  <a:srgbClr val="002060"/>
                </a:solidFill>
              </a:rPr>
              <a:t/>
            </a:r>
            <a:br>
              <a:rPr lang="ru-RU" sz="3100" b="1" dirty="0" smtClean="0">
                <a:solidFill>
                  <a:srgbClr val="002060"/>
                </a:solidFill>
              </a:rPr>
            </a:br>
            <a:r>
              <a:rPr lang="ru-RU" sz="3100" b="1" dirty="0" smtClean="0">
                <a:solidFill>
                  <a:srgbClr val="002060"/>
                </a:solidFill>
              </a:rPr>
              <a:t/>
            </a:r>
            <a:br>
              <a:rPr lang="ru-RU" sz="3100" b="1" dirty="0" smtClean="0">
                <a:solidFill>
                  <a:srgbClr val="002060"/>
                </a:solidFill>
              </a:rPr>
            </a:br>
            <a:r>
              <a:rPr lang="ru-RU" sz="3100" b="1" dirty="0" smtClean="0">
                <a:solidFill>
                  <a:srgbClr val="002060"/>
                </a:solidFill>
              </a:rPr>
              <a:t/>
            </a:r>
            <a:br>
              <a:rPr lang="ru-RU" sz="3100" b="1" dirty="0" smtClean="0">
                <a:solidFill>
                  <a:srgbClr val="002060"/>
                </a:solidFill>
              </a:rPr>
            </a:br>
            <a:r>
              <a:rPr lang="ru-RU" sz="3100" b="1" dirty="0" smtClean="0">
                <a:solidFill>
                  <a:srgbClr val="002060"/>
                </a:solidFill>
              </a:rPr>
              <a:t/>
            </a:r>
            <a:br>
              <a:rPr lang="ru-RU" sz="3100" b="1" dirty="0" smtClean="0">
                <a:solidFill>
                  <a:srgbClr val="002060"/>
                </a:solidFill>
              </a:rPr>
            </a:br>
            <a:r>
              <a:rPr lang="ru-RU" dirty="0"/>
              <a:t/>
            </a:r>
            <a:br>
              <a:rPr lang="ru-RU" dirty="0"/>
            </a:br>
            <a:r>
              <a:rPr lang="ru-RU" sz="3400" b="1" dirty="0" smtClean="0">
                <a:solidFill>
                  <a:srgbClr val="002060"/>
                </a:solidFill>
              </a:rPr>
              <a:t> 2. Заменим знак второго коэффициента.</a:t>
            </a:r>
            <a:br>
              <a:rPr lang="ru-RU" sz="3400" b="1" dirty="0" smtClean="0">
                <a:solidFill>
                  <a:srgbClr val="002060"/>
                </a:solidFill>
              </a:rPr>
            </a:br>
            <a:r>
              <a:rPr lang="ru-RU" sz="3400" b="1" dirty="0" smtClean="0">
                <a:solidFill>
                  <a:srgbClr val="002060"/>
                </a:solidFill>
              </a:rPr>
              <a:t> Получим функцию </a:t>
            </a:r>
            <a:r>
              <a:rPr lang="en-US" sz="3400" b="1" dirty="0" smtClean="0">
                <a:solidFill>
                  <a:srgbClr val="002060"/>
                </a:solidFill>
              </a:rPr>
              <a:t>Y</a:t>
            </a:r>
            <a:r>
              <a:rPr lang="ru-RU" sz="3400" b="1" dirty="0" smtClean="0">
                <a:solidFill>
                  <a:srgbClr val="002060"/>
                </a:solidFill>
              </a:rPr>
              <a:t> = 3</a:t>
            </a:r>
            <a:r>
              <a:rPr lang="en-US" sz="3400" b="1" dirty="0" smtClean="0">
                <a:solidFill>
                  <a:srgbClr val="002060"/>
                </a:solidFill>
              </a:rPr>
              <a:t>x</a:t>
            </a:r>
            <a:r>
              <a:rPr lang="ru-RU" sz="3400" b="1" baseline="30000" dirty="0" smtClean="0">
                <a:solidFill>
                  <a:srgbClr val="002060"/>
                </a:solidFill>
              </a:rPr>
              <a:t>2 </a:t>
            </a:r>
            <a:r>
              <a:rPr lang="ru-RU" sz="3400" b="1" dirty="0" smtClean="0">
                <a:solidFill>
                  <a:srgbClr val="002060"/>
                </a:solidFill>
              </a:rPr>
              <a:t>+ 12</a:t>
            </a:r>
            <a:r>
              <a:rPr lang="en-US" sz="3400" b="1" dirty="0" smtClean="0">
                <a:solidFill>
                  <a:srgbClr val="002060"/>
                </a:solidFill>
              </a:rPr>
              <a:t>x</a:t>
            </a:r>
            <a:r>
              <a:rPr lang="ru-RU" sz="3400" b="1" dirty="0" smtClean="0">
                <a:solidFill>
                  <a:srgbClr val="002060"/>
                </a:solidFill>
              </a:rPr>
              <a:t> + 9 </a:t>
            </a:r>
            <a:endParaRPr lang="ru-RU" sz="3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017721"/>
            <a:ext cx="8229600" cy="4911741"/>
          </a:xfrm>
        </p:spPr>
        <p:txBody>
          <a:bodyPr>
            <a:normAutofit lnSpcReduction="10000"/>
          </a:bodyPr>
          <a:lstStyle/>
          <a:p>
            <a:pPr lvl="0"/>
            <a:r>
              <a:rPr lang="ru-RU" sz="1800" dirty="0"/>
              <a:t> Ветви параболы направлены вверх, </a:t>
            </a:r>
          </a:p>
          <a:p>
            <a:pPr lvl="0"/>
            <a:r>
              <a:rPr lang="ru-RU" sz="1800" dirty="0"/>
              <a:t>Координаты вершины  (–2; –3</a:t>
            </a:r>
            <a:r>
              <a:rPr lang="ru-RU" sz="1800" dirty="0" smtClean="0"/>
              <a:t>);</a:t>
            </a:r>
            <a:endParaRPr lang="ru-RU" sz="1800" dirty="0"/>
          </a:p>
          <a:p>
            <a:pPr>
              <a:buNone/>
            </a:pPr>
            <a:r>
              <a:rPr lang="ru-RU" sz="1800" dirty="0"/>
              <a:t> </a:t>
            </a:r>
            <a:r>
              <a:rPr lang="ru-RU" sz="1800" dirty="0" smtClean="0"/>
              <a:t>       Х</a:t>
            </a:r>
            <a:r>
              <a:rPr lang="ru-RU" sz="1800" baseline="-25000" dirty="0" smtClean="0"/>
              <a:t>0 </a:t>
            </a:r>
            <a:r>
              <a:rPr lang="ru-RU" sz="1800" dirty="0" smtClean="0"/>
              <a:t>=– </a:t>
            </a:r>
            <a:r>
              <a:rPr lang="ru-RU" sz="1800" dirty="0"/>
              <a:t>2, </a:t>
            </a:r>
          </a:p>
          <a:p>
            <a:r>
              <a:rPr lang="ru-RU" sz="1800" dirty="0"/>
              <a:t>у</a:t>
            </a:r>
            <a:r>
              <a:rPr lang="ru-RU" sz="1800" baseline="-25000" dirty="0"/>
              <a:t>0</a:t>
            </a:r>
            <a:r>
              <a:rPr lang="ru-RU" sz="1800" dirty="0"/>
              <a:t> = у(х</a:t>
            </a:r>
            <a:r>
              <a:rPr lang="ru-RU" sz="1800" baseline="-25000" dirty="0"/>
              <a:t>0</a:t>
            </a:r>
            <a:r>
              <a:rPr lang="ru-RU" sz="1800" dirty="0"/>
              <a:t>) = у(–2) = 3*(–2)</a:t>
            </a:r>
            <a:r>
              <a:rPr lang="ru-RU" sz="1800" baseline="30000" dirty="0"/>
              <a:t>2   +</a:t>
            </a:r>
            <a:r>
              <a:rPr lang="ru-RU" sz="1800" dirty="0"/>
              <a:t>12*(–2) +9 = 12–24+9 = –3</a:t>
            </a:r>
          </a:p>
          <a:p>
            <a:pPr lvl="0"/>
            <a:r>
              <a:rPr lang="ru-RU" sz="1800" dirty="0"/>
              <a:t>ось симметрии  </a:t>
            </a:r>
            <a:r>
              <a:rPr lang="ru-RU" sz="1800" dirty="0" err="1"/>
              <a:t>х</a:t>
            </a:r>
            <a:r>
              <a:rPr lang="ru-RU" sz="1800" dirty="0"/>
              <a:t> = х</a:t>
            </a:r>
            <a:r>
              <a:rPr lang="ru-RU" sz="1800" baseline="-25000" dirty="0"/>
              <a:t>0,  </a:t>
            </a:r>
            <a:r>
              <a:rPr lang="ru-RU" sz="1800" dirty="0" err="1"/>
              <a:t>х</a:t>
            </a:r>
            <a:r>
              <a:rPr lang="ru-RU" sz="1800" dirty="0"/>
              <a:t> =– 2,</a:t>
            </a:r>
          </a:p>
          <a:p>
            <a:pPr lvl="0"/>
            <a:r>
              <a:rPr lang="ru-RU" sz="1800" dirty="0"/>
              <a:t>нули функции: </a:t>
            </a:r>
            <a:r>
              <a:rPr lang="ru-RU" sz="1800" dirty="0" err="1"/>
              <a:t>х</a:t>
            </a:r>
            <a:r>
              <a:rPr lang="ru-RU" sz="1800" dirty="0"/>
              <a:t> = –1 и </a:t>
            </a:r>
            <a:r>
              <a:rPr lang="ru-RU" sz="1800" dirty="0" err="1"/>
              <a:t>х</a:t>
            </a:r>
            <a:r>
              <a:rPr lang="ru-RU" sz="1800" dirty="0"/>
              <a:t> =– 3,</a:t>
            </a:r>
          </a:p>
          <a:p>
            <a:r>
              <a:rPr lang="ru-RU" sz="1800" dirty="0"/>
              <a:t>3</a:t>
            </a:r>
            <a:r>
              <a:rPr lang="en-US" sz="1800" dirty="0"/>
              <a:t>x</a:t>
            </a:r>
            <a:r>
              <a:rPr lang="ru-RU" sz="1800" baseline="30000" dirty="0"/>
              <a:t>2 +</a:t>
            </a:r>
            <a:r>
              <a:rPr lang="ru-RU" sz="1800" dirty="0"/>
              <a:t> 12</a:t>
            </a:r>
            <a:r>
              <a:rPr lang="en-US" sz="1800" dirty="0"/>
              <a:t>x</a:t>
            </a:r>
            <a:r>
              <a:rPr lang="ru-RU" sz="1800" dirty="0"/>
              <a:t> + 9 = 0 / 3</a:t>
            </a:r>
          </a:p>
          <a:p>
            <a:r>
              <a:rPr lang="en-US" sz="1800" dirty="0"/>
              <a:t>x</a:t>
            </a:r>
            <a:r>
              <a:rPr lang="ru-RU" sz="1800" baseline="30000" dirty="0"/>
              <a:t>2 </a:t>
            </a:r>
            <a:r>
              <a:rPr lang="ru-RU" sz="1800" dirty="0"/>
              <a:t>+ 4</a:t>
            </a:r>
            <a:r>
              <a:rPr lang="en-US" sz="1800" dirty="0"/>
              <a:t>x</a:t>
            </a:r>
            <a:r>
              <a:rPr lang="ru-RU" sz="1800" dirty="0"/>
              <a:t> + 3 = 0</a:t>
            </a:r>
          </a:p>
          <a:p>
            <a:r>
              <a:rPr lang="ru-RU" sz="1800" dirty="0"/>
              <a:t>по обратной теореме Виета  х</a:t>
            </a:r>
            <a:r>
              <a:rPr lang="ru-RU" sz="1800" baseline="-25000" dirty="0"/>
              <a:t>1</a:t>
            </a:r>
            <a:r>
              <a:rPr lang="ru-RU" sz="1800" dirty="0"/>
              <a:t>=–1,х</a:t>
            </a:r>
            <a:r>
              <a:rPr lang="ru-RU" sz="1800" baseline="-25000" dirty="0"/>
              <a:t>2</a:t>
            </a:r>
            <a:r>
              <a:rPr lang="ru-RU" sz="1800" dirty="0"/>
              <a:t>=–3,</a:t>
            </a:r>
          </a:p>
          <a:p>
            <a:pPr lvl="0"/>
            <a:r>
              <a:rPr lang="ru-RU" sz="1800" dirty="0"/>
              <a:t>точка пересечения с осью </a:t>
            </a:r>
            <a:r>
              <a:rPr lang="ru-RU" sz="1800" dirty="0" err="1"/>
              <a:t>Оу</a:t>
            </a:r>
            <a:r>
              <a:rPr lang="ru-RU" sz="1800" dirty="0"/>
              <a:t>  (0; 9)</a:t>
            </a:r>
          </a:p>
          <a:p>
            <a:pPr lvl="0"/>
            <a:r>
              <a:rPr lang="ru-RU" sz="1800" dirty="0"/>
              <a:t>построим таблицу значений</a:t>
            </a:r>
            <a:r>
              <a:rPr lang="ru-RU" sz="1800" dirty="0" smtClean="0"/>
              <a:t>:</a:t>
            </a:r>
          </a:p>
          <a:p>
            <a:pPr lvl="0"/>
            <a:endParaRPr lang="ru-RU" sz="1800" dirty="0" smtClean="0"/>
          </a:p>
          <a:p>
            <a:pPr lvl="0"/>
            <a:endParaRPr lang="ru-RU" sz="1800" dirty="0" smtClean="0"/>
          </a:p>
          <a:p>
            <a:pPr lvl="0">
              <a:buNone/>
            </a:pPr>
            <a:endParaRPr lang="ru-RU" sz="1800" dirty="0"/>
          </a:p>
          <a:p>
            <a:r>
              <a:rPr lang="ru-RU" sz="1800" dirty="0"/>
              <a:t>Построим график функции в той же системе </a:t>
            </a:r>
            <a:r>
              <a:rPr lang="ru-RU" sz="1800" dirty="0" smtClean="0"/>
              <a:t>координат </a:t>
            </a:r>
          </a:p>
          <a:p>
            <a:pPr lvl="0"/>
            <a:endParaRPr lang="ru-RU" sz="1800" dirty="0" smtClean="0"/>
          </a:p>
          <a:p>
            <a:pPr lvl="0"/>
            <a:endParaRPr lang="ru-RU" sz="1800" dirty="0" smtClean="0"/>
          </a:p>
          <a:p>
            <a:pPr lvl="0"/>
            <a:endParaRPr lang="ru-RU" sz="1800" dirty="0" smtClean="0"/>
          </a:p>
          <a:p>
            <a:pPr lvl="0"/>
            <a:endParaRPr lang="ru-RU" sz="1800" dirty="0"/>
          </a:p>
          <a:p>
            <a:pPr lvl="0"/>
            <a:endParaRPr lang="ru-RU" sz="1800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214414" y="5455080"/>
          <a:ext cx="6096000" cy="7600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16000"/>
                <a:gridCol w="1016000"/>
                <a:gridCol w="1016000"/>
                <a:gridCol w="1016000"/>
                <a:gridCol w="1016000"/>
                <a:gridCol w="1016000"/>
              </a:tblGrid>
              <a:tr h="394242">
                <a:tc>
                  <a:txBody>
                    <a:bodyPr/>
                    <a:lstStyle/>
                    <a:p>
                      <a:pPr algn="ctr"/>
                      <a:r>
                        <a:rPr lang="ru-RU" dirty="0" err="1" smtClean="0"/>
                        <a:t>х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-4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-3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-2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-1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/>
                </a:tc>
              </a:tr>
              <a:tr h="328708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у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9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-3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9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14290"/>
            <a:ext cx="8229600" cy="1143000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Графики функций </a:t>
            </a:r>
            <a:r>
              <a:rPr lang="en-US" sz="2400" b="1" dirty="0" smtClean="0">
                <a:solidFill>
                  <a:srgbClr val="002060"/>
                </a:solidFill>
              </a:rPr>
              <a:t>Y</a:t>
            </a:r>
            <a:r>
              <a:rPr lang="ru-RU" sz="2400" b="1" dirty="0" smtClean="0">
                <a:solidFill>
                  <a:srgbClr val="002060"/>
                </a:solidFill>
              </a:rPr>
              <a:t> = 3</a:t>
            </a:r>
            <a:r>
              <a:rPr lang="en-US" sz="2400" b="1" dirty="0" smtClean="0">
                <a:solidFill>
                  <a:srgbClr val="002060"/>
                </a:solidFill>
              </a:rPr>
              <a:t>x</a:t>
            </a:r>
            <a:r>
              <a:rPr lang="ru-RU" sz="2400" b="1" baseline="30000" dirty="0" smtClean="0">
                <a:solidFill>
                  <a:srgbClr val="002060"/>
                </a:solidFill>
              </a:rPr>
              <a:t>2 </a:t>
            </a:r>
            <a:r>
              <a:rPr lang="ru-RU" sz="2400" b="1" dirty="0" smtClean="0">
                <a:solidFill>
                  <a:srgbClr val="002060"/>
                </a:solidFill>
              </a:rPr>
              <a:t>– 12</a:t>
            </a:r>
            <a:r>
              <a:rPr lang="en-US" sz="2400" b="1" dirty="0" smtClean="0">
                <a:solidFill>
                  <a:srgbClr val="002060"/>
                </a:solidFill>
              </a:rPr>
              <a:t>x</a:t>
            </a:r>
            <a:r>
              <a:rPr lang="ru-RU" sz="2400" b="1" dirty="0" smtClean="0">
                <a:solidFill>
                  <a:srgbClr val="002060"/>
                </a:solidFill>
              </a:rPr>
              <a:t> + 9 и </a:t>
            </a:r>
            <a:r>
              <a:rPr lang="en-US" sz="2400" b="1" dirty="0" smtClean="0">
                <a:solidFill>
                  <a:srgbClr val="002060"/>
                </a:solidFill>
              </a:rPr>
              <a:t>Y</a:t>
            </a:r>
            <a:r>
              <a:rPr lang="ru-RU" sz="2400" b="1" dirty="0" smtClean="0">
                <a:solidFill>
                  <a:srgbClr val="002060"/>
                </a:solidFill>
              </a:rPr>
              <a:t> = 3</a:t>
            </a:r>
            <a:r>
              <a:rPr lang="en-US" sz="2400" b="1" dirty="0" smtClean="0">
                <a:solidFill>
                  <a:srgbClr val="002060"/>
                </a:solidFill>
              </a:rPr>
              <a:t>x</a:t>
            </a:r>
            <a:r>
              <a:rPr lang="ru-RU" sz="2400" b="1" baseline="30000" dirty="0" smtClean="0">
                <a:solidFill>
                  <a:srgbClr val="002060"/>
                </a:solidFill>
              </a:rPr>
              <a:t>2 </a:t>
            </a:r>
            <a:r>
              <a:rPr lang="ru-RU" sz="2400" b="1" dirty="0" smtClean="0">
                <a:solidFill>
                  <a:srgbClr val="002060"/>
                </a:solidFill>
              </a:rPr>
              <a:t> +  12</a:t>
            </a:r>
            <a:r>
              <a:rPr lang="en-US" sz="2400" b="1" dirty="0" smtClean="0">
                <a:solidFill>
                  <a:srgbClr val="002060"/>
                </a:solidFill>
              </a:rPr>
              <a:t>x</a:t>
            </a:r>
            <a:r>
              <a:rPr lang="ru-RU" sz="2400" b="1" dirty="0" smtClean="0">
                <a:solidFill>
                  <a:srgbClr val="002060"/>
                </a:solidFill>
              </a:rPr>
              <a:t> + 9 </a:t>
            </a:r>
            <a:endParaRPr lang="ru-RU" sz="2400" dirty="0">
              <a:solidFill>
                <a:srgbClr val="002060"/>
              </a:solidFill>
            </a:endParaRPr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1357290" y="2000240"/>
          <a:ext cx="6286544" cy="42053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002060"/>
                </a:solidFill>
              </a:rPr>
              <a:t>ВЫВОДЫ: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/>
              <a:t>При изменении знака коэффициента «в»  график функции   становится симметричным относительно </a:t>
            </a:r>
            <a:r>
              <a:rPr lang="ru-RU" dirty="0" err="1"/>
              <a:t>Оу</a:t>
            </a:r>
            <a:r>
              <a:rPr lang="ru-RU" dirty="0"/>
              <a:t> т.к.</a:t>
            </a:r>
          </a:p>
          <a:p>
            <a:pPr lvl="0"/>
            <a:r>
              <a:rPr lang="ru-RU" dirty="0"/>
              <a:t>Направление ветвей не изменилось,     </a:t>
            </a:r>
          </a:p>
          <a:p>
            <a:pPr lvl="0"/>
            <a:r>
              <a:rPr lang="ru-RU" dirty="0" smtClean="0"/>
              <a:t>Координата </a:t>
            </a:r>
            <a:r>
              <a:rPr lang="ru-RU" dirty="0"/>
              <a:t>вершины  </a:t>
            </a:r>
            <a:r>
              <a:rPr lang="ru-RU" dirty="0" smtClean="0"/>
              <a:t>стала симметрична </a:t>
            </a:r>
            <a:r>
              <a:rPr lang="ru-RU" dirty="0"/>
              <a:t>относительно оси </a:t>
            </a:r>
            <a:r>
              <a:rPr lang="ru-RU" dirty="0" err="1"/>
              <a:t>Оу</a:t>
            </a:r>
            <a:r>
              <a:rPr lang="ru-RU" dirty="0"/>
              <a:t>,</a:t>
            </a:r>
          </a:p>
          <a:p>
            <a:pPr lvl="0"/>
            <a:r>
              <a:rPr lang="ru-RU" dirty="0" smtClean="0"/>
              <a:t>ось </a:t>
            </a:r>
            <a:r>
              <a:rPr lang="ru-RU" dirty="0"/>
              <a:t>симметрии  стала симметричной относительно  оси </a:t>
            </a:r>
            <a:r>
              <a:rPr lang="ru-RU" dirty="0" err="1"/>
              <a:t>Оу</a:t>
            </a:r>
            <a:r>
              <a:rPr lang="ru-RU" dirty="0"/>
              <a:t> ,</a:t>
            </a:r>
          </a:p>
          <a:p>
            <a:pPr lvl="0"/>
            <a:r>
              <a:rPr lang="ru-RU" dirty="0"/>
              <a:t>Нули функции т.е. точки пересечения с осью Ох стали противоположными,</a:t>
            </a:r>
          </a:p>
          <a:p>
            <a:pPr lvl="0"/>
            <a:r>
              <a:rPr lang="ru-RU" dirty="0"/>
              <a:t>А точка пересечения с осью </a:t>
            </a:r>
            <a:r>
              <a:rPr lang="ru-RU" dirty="0" err="1"/>
              <a:t>Оу</a:t>
            </a:r>
            <a:r>
              <a:rPr lang="ru-RU" dirty="0"/>
              <a:t> не изменилась 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1142984"/>
            <a:ext cx="8229600" cy="857256"/>
          </a:xfrm>
        </p:spPr>
        <p:txBody>
          <a:bodyPr>
            <a:noAutofit/>
          </a:bodyPr>
          <a:lstStyle/>
          <a:p>
            <a:pPr lvl="0"/>
            <a:r>
              <a:rPr lang="ru-RU" sz="2000" b="1" dirty="0" smtClean="0">
                <a:solidFill>
                  <a:srgbClr val="002060"/>
                </a:solidFill>
              </a:rPr>
              <a:t>3. Заменим </a:t>
            </a:r>
            <a:r>
              <a:rPr lang="ru-RU" sz="2000" b="1" dirty="0">
                <a:solidFill>
                  <a:srgbClr val="002060"/>
                </a:solidFill>
              </a:rPr>
              <a:t>в первоначальной функции знаки коэффициентов </a:t>
            </a:r>
            <a:r>
              <a:rPr lang="ru-RU" sz="2000" b="1" dirty="0" smtClean="0">
                <a:solidFill>
                  <a:srgbClr val="002060"/>
                </a:solidFill>
              </a:rPr>
              <a:t/>
            </a:r>
            <a:br>
              <a:rPr lang="ru-RU" sz="2000" b="1" dirty="0" smtClean="0">
                <a:solidFill>
                  <a:srgbClr val="002060"/>
                </a:solidFill>
              </a:rPr>
            </a:br>
            <a:r>
              <a:rPr lang="ru-RU" sz="2000" b="1" dirty="0" smtClean="0">
                <a:solidFill>
                  <a:srgbClr val="002060"/>
                </a:solidFill>
              </a:rPr>
              <a:t>«</a:t>
            </a:r>
            <a:r>
              <a:rPr lang="ru-RU" sz="2000" b="1" dirty="0">
                <a:solidFill>
                  <a:srgbClr val="002060"/>
                </a:solidFill>
              </a:rPr>
              <a:t>а» и «с».</a:t>
            </a:r>
            <a:r>
              <a:rPr lang="ru-RU" sz="2000" dirty="0">
                <a:solidFill>
                  <a:srgbClr val="002060"/>
                </a:solidFill>
              </a:rPr>
              <a:t/>
            </a:r>
            <a:br>
              <a:rPr lang="ru-RU" sz="2000" dirty="0">
                <a:solidFill>
                  <a:srgbClr val="002060"/>
                </a:solidFill>
              </a:rPr>
            </a:br>
            <a:r>
              <a:rPr lang="ru-RU" sz="2000" b="1" dirty="0">
                <a:solidFill>
                  <a:srgbClr val="002060"/>
                </a:solidFill>
              </a:rPr>
              <a:t>Получим функцию   </a:t>
            </a:r>
            <a:r>
              <a:rPr lang="en-US" sz="2000" b="1" dirty="0">
                <a:solidFill>
                  <a:srgbClr val="002060"/>
                </a:solidFill>
              </a:rPr>
              <a:t>Y</a:t>
            </a:r>
            <a:r>
              <a:rPr lang="ru-RU" sz="2000" b="1" dirty="0">
                <a:solidFill>
                  <a:srgbClr val="002060"/>
                </a:solidFill>
              </a:rPr>
              <a:t> = – 3</a:t>
            </a:r>
            <a:r>
              <a:rPr lang="en-US" sz="2000" b="1" dirty="0">
                <a:solidFill>
                  <a:srgbClr val="002060"/>
                </a:solidFill>
              </a:rPr>
              <a:t>x</a:t>
            </a:r>
            <a:r>
              <a:rPr lang="ru-RU" sz="2000" b="1" baseline="30000" dirty="0">
                <a:solidFill>
                  <a:srgbClr val="002060"/>
                </a:solidFill>
              </a:rPr>
              <a:t>2 </a:t>
            </a:r>
            <a:r>
              <a:rPr lang="ru-RU" sz="2000" b="1" dirty="0">
                <a:solidFill>
                  <a:srgbClr val="002060"/>
                </a:solidFill>
              </a:rPr>
              <a:t>– 12</a:t>
            </a:r>
            <a:r>
              <a:rPr lang="en-US" sz="2000" b="1" dirty="0">
                <a:solidFill>
                  <a:srgbClr val="002060"/>
                </a:solidFill>
              </a:rPr>
              <a:t>x</a:t>
            </a:r>
            <a:r>
              <a:rPr lang="ru-RU" sz="2000" b="1" dirty="0">
                <a:solidFill>
                  <a:srgbClr val="002060"/>
                </a:solidFill>
              </a:rPr>
              <a:t> – </a:t>
            </a:r>
            <a:r>
              <a:rPr lang="ru-RU" sz="2000" b="1" dirty="0" smtClean="0">
                <a:solidFill>
                  <a:srgbClr val="002060"/>
                </a:solidFill>
              </a:rPr>
              <a:t>9 </a:t>
            </a:r>
            <a:r>
              <a:rPr lang="ru-RU" sz="2000" dirty="0"/>
              <a:t/>
            </a:r>
            <a:br>
              <a:rPr lang="ru-RU" sz="2000" dirty="0"/>
            </a:b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928802"/>
            <a:ext cx="8229600" cy="4911741"/>
          </a:xfrm>
        </p:spPr>
        <p:txBody>
          <a:bodyPr>
            <a:normAutofit lnSpcReduction="10000"/>
          </a:bodyPr>
          <a:lstStyle/>
          <a:p>
            <a:pPr lvl="0"/>
            <a:r>
              <a:rPr lang="ru-RU" sz="1800" dirty="0"/>
              <a:t>Ветви параболы направлены вниз, </a:t>
            </a:r>
          </a:p>
          <a:p>
            <a:pPr lvl="0"/>
            <a:r>
              <a:rPr lang="ru-RU" sz="1800" dirty="0"/>
              <a:t>Координаты вершины  (2; 3);</a:t>
            </a:r>
          </a:p>
          <a:p>
            <a:r>
              <a:rPr lang="ru-RU" sz="1800" dirty="0"/>
              <a:t>Х</a:t>
            </a:r>
            <a:r>
              <a:rPr lang="ru-RU" sz="1800" baseline="-25000" dirty="0"/>
              <a:t>0 </a:t>
            </a:r>
            <a:r>
              <a:rPr lang="ru-RU" sz="1800" dirty="0" smtClean="0"/>
              <a:t>=–</a:t>
            </a:r>
            <a:r>
              <a:rPr lang="ru-RU" sz="1800" dirty="0"/>
              <a:t>2, </a:t>
            </a:r>
          </a:p>
          <a:p>
            <a:r>
              <a:rPr lang="ru-RU" sz="1800" dirty="0"/>
              <a:t>у</a:t>
            </a:r>
            <a:r>
              <a:rPr lang="ru-RU" sz="1800" baseline="-25000" dirty="0"/>
              <a:t>0</a:t>
            </a:r>
            <a:r>
              <a:rPr lang="ru-RU" sz="1800" dirty="0"/>
              <a:t> = у(х</a:t>
            </a:r>
            <a:r>
              <a:rPr lang="ru-RU" sz="1800" baseline="-25000" dirty="0"/>
              <a:t>0</a:t>
            </a:r>
            <a:r>
              <a:rPr lang="ru-RU" sz="1800" dirty="0"/>
              <a:t>) = у(2) = –3*(-2)</a:t>
            </a:r>
            <a:r>
              <a:rPr lang="ru-RU" sz="1800" baseline="30000" dirty="0"/>
              <a:t>2 </a:t>
            </a:r>
            <a:r>
              <a:rPr lang="ru-RU" sz="1800" dirty="0"/>
              <a:t>–12*(-2) –9 = –12+24–9 = 3</a:t>
            </a:r>
          </a:p>
          <a:p>
            <a:pPr lvl="0"/>
            <a:r>
              <a:rPr lang="ru-RU" sz="1800" dirty="0"/>
              <a:t>ось симметрии  </a:t>
            </a:r>
            <a:r>
              <a:rPr lang="ru-RU" sz="1800" dirty="0" err="1"/>
              <a:t>х</a:t>
            </a:r>
            <a:r>
              <a:rPr lang="ru-RU" sz="1800" dirty="0"/>
              <a:t> = х</a:t>
            </a:r>
            <a:r>
              <a:rPr lang="ru-RU" sz="1800" baseline="-25000" dirty="0"/>
              <a:t>0,  </a:t>
            </a:r>
            <a:r>
              <a:rPr lang="ru-RU" sz="1800" dirty="0" err="1"/>
              <a:t>х</a:t>
            </a:r>
            <a:r>
              <a:rPr lang="ru-RU" sz="1800" dirty="0"/>
              <a:t> =– 2,</a:t>
            </a:r>
          </a:p>
          <a:p>
            <a:pPr lvl="0"/>
            <a:r>
              <a:rPr lang="ru-RU" sz="1800" dirty="0"/>
              <a:t>нули функции: </a:t>
            </a:r>
            <a:r>
              <a:rPr lang="ru-RU" sz="1800" dirty="0" err="1"/>
              <a:t>х</a:t>
            </a:r>
            <a:r>
              <a:rPr lang="ru-RU" sz="1800" dirty="0"/>
              <a:t> = 1 и </a:t>
            </a:r>
            <a:r>
              <a:rPr lang="ru-RU" sz="1800" dirty="0" err="1"/>
              <a:t>х</a:t>
            </a:r>
            <a:r>
              <a:rPr lang="ru-RU" sz="1800" dirty="0"/>
              <a:t> = 3,</a:t>
            </a:r>
          </a:p>
          <a:p>
            <a:r>
              <a:rPr lang="ru-RU" sz="1800" dirty="0"/>
              <a:t>–3</a:t>
            </a:r>
            <a:r>
              <a:rPr lang="en-US" sz="1800" dirty="0"/>
              <a:t>x</a:t>
            </a:r>
            <a:r>
              <a:rPr lang="ru-RU" sz="1800" baseline="30000" dirty="0"/>
              <a:t>2–</a:t>
            </a:r>
            <a:r>
              <a:rPr lang="ru-RU" sz="1800" dirty="0"/>
              <a:t> 12</a:t>
            </a:r>
            <a:r>
              <a:rPr lang="en-US" sz="1800" dirty="0"/>
              <a:t>x </a:t>
            </a:r>
            <a:r>
              <a:rPr lang="ru-RU" sz="1800" dirty="0"/>
              <a:t>– 9 = 0 /(– 3)</a:t>
            </a:r>
          </a:p>
          <a:p>
            <a:r>
              <a:rPr lang="en-US" sz="1800" dirty="0"/>
              <a:t>x</a:t>
            </a:r>
            <a:r>
              <a:rPr lang="ru-RU" sz="1800" baseline="30000" dirty="0"/>
              <a:t>2 </a:t>
            </a:r>
            <a:r>
              <a:rPr lang="ru-RU" sz="1800" dirty="0"/>
              <a:t>+ 4</a:t>
            </a:r>
            <a:r>
              <a:rPr lang="en-US" sz="1800" dirty="0"/>
              <a:t>x</a:t>
            </a:r>
            <a:r>
              <a:rPr lang="ru-RU" sz="1800" dirty="0"/>
              <a:t> + 3 = 0</a:t>
            </a:r>
          </a:p>
          <a:p>
            <a:r>
              <a:rPr lang="ru-RU" sz="1800" dirty="0"/>
              <a:t>по обратной теореме Виета  х</a:t>
            </a:r>
            <a:r>
              <a:rPr lang="ru-RU" sz="1800" baseline="-25000" dirty="0"/>
              <a:t>1</a:t>
            </a:r>
            <a:r>
              <a:rPr lang="ru-RU" sz="1800" dirty="0"/>
              <a:t>=–1,х</a:t>
            </a:r>
            <a:r>
              <a:rPr lang="ru-RU" sz="1800" baseline="-25000" dirty="0"/>
              <a:t>2</a:t>
            </a:r>
            <a:r>
              <a:rPr lang="ru-RU" sz="1800" dirty="0"/>
              <a:t>=–3,</a:t>
            </a:r>
          </a:p>
          <a:p>
            <a:pPr lvl="0"/>
            <a:r>
              <a:rPr lang="ru-RU" sz="1800" dirty="0"/>
              <a:t>точка пересечения с осью </a:t>
            </a:r>
            <a:r>
              <a:rPr lang="ru-RU" sz="1800" dirty="0" err="1"/>
              <a:t>Оу</a:t>
            </a:r>
            <a:r>
              <a:rPr lang="ru-RU" sz="1800" dirty="0"/>
              <a:t>  (0;– 9)</a:t>
            </a:r>
          </a:p>
          <a:p>
            <a:pPr lvl="0"/>
            <a:r>
              <a:rPr lang="ru-RU" sz="1800" dirty="0"/>
              <a:t>построим таблицу значений</a:t>
            </a:r>
            <a:r>
              <a:rPr lang="ru-RU" sz="1800" dirty="0" smtClean="0"/>
              <a:t>:</a:t>
            </a:r>
          </a:p>
          <a:p>
            <a:pPr lvl="0"/>
            <a:endParaRPr lang="ru-RU" sz="1800" dirty="0"/>
          </a:p>
          <a:p>
            <a:pPr lvl="0"/>
            <a:endParaRPr lang="ru-RU" sz="1800" dirty="0" smtClean="0"/>
          </a:p>
          <a:p>
            <a:pPr lvl="0"/>
            <a:endParaRPr lang="ru-RU" sz="1800" dirty="0"/>
          </a:p>
          <a:p>
            <a:r>
              <a:rPr lang="ru-RU" sz="1800" dirty="0" smtClean="0"/>
              <a:t>Построим </a:t>
            </a:r>
            <a:r>
              <a:rPr lang="ru-RU" sz="1800" dirty="0"/>
              <a:t>график функции в той же координатной плоскости  </a:t>
            </a:r>
          </a:p>
          <a:p>
            <a:pPr lvl="0"/>
            <a:endParaRPr lang="ru-RU" sz="1800" dirty="0" smtClean="0"/>
          </a:p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071538" y="5321957"/>
          <a:ext cx="6096000" cy="82168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16000"/>
                <a:gridCol w="1016000"/>
                <a:gridCol w="1016000"/>
                <a:gridCol w="1016000"/>
                <a:gridCol w="1016000"/>
                <a:gridCol w="1016000"/>
              </a:tblGrid>
              <a:tr h="450847">
                <a:tc>
                  <a:txBody>
                    <a:bodyPr/>
                    <a:lstStyle/>
                    <a:p>
                      <a:pPr algn="ctr"/>
                      <a:r>
                        <a:rPr lang="ru-RU" dirty="0" err="1" smtClean="0"/>
                        <a:t>х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-4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-3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-2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-1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у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9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9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14290"/>
            <a:ext cx="8229600" cy="1143000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Графики функций </a:t>
            </a:r>
            <a:r>
              <a:rPr lang="en-US" sz="2400" b="1" dirty="0" smtClean="0">
                <a:solidFill>
                  <a:srgbClr val="002060"/>
                </a:solidFill>
              </a:rPr>
              <a:t>Y</a:t>
            </a:r>
            <a:r>
              <a:rPr lang="ru-RU" sz="2400" b="1" dirty="0" smtClean="0">
                <a:solidFill>
                  <a:srgbClr val="002060"/>
                </a:solidFill>
              </a:rPr>
              <a:t> = 3</a:t>
            </a:r>
            <a:r>
              <a:rPr lang="en-US" sz="2400" b="1" dirty="0" smtClean="0">
                <a:solidFill>
                  <a:srgbClr val="002060"/>
                </a:solidFill>
              </a:rPr>
              <a:t>x</a:t>
            </a:r>
            <a:r>
              <a:rPr lang="ru-RU" sz="2400" b="1" baseline="30000" dirty="0" smtClean="0">
                <a:solidFill>
                  <a:srgbClr val="002060"/>
                </a:solidFill>
              </a:rPr>
              <a:t>2 </a:t>
            </a:r>
            <a:r>
              <a:rPr lang="ru-RU" sz="2400" b="1" dirty="0" smtClean="0">
                <a:solidFill>
                  <a:srgbClr val="002060"/>
                </a:solidFill>
              </a:rPr>
              <a:t>– 12</a:t>
            </a:r>
            <a:r>
              <a:rPr lang="en-US" sz="2400" b="1" dirty="0" smtClean="0">
                <a:solidFill>
                  <a:srgbClr val="002060"/>
                </a:solidFill>
              </a:rPr>
              <a:t>x</a:t>
            </a:r>
            <a:r>
              <a:rPr lang="ru-RU" sz="2400" b="1" dirty="0" smtClean="0">
                <a:solidFill>
                  <a:srgbClr val="002060"/>
                </a:solidFill>
              </a:rPr>
              <a:t> + 9  и  </a:t>
            </a:r>
            <a:r>
              <a:rPr lang="en-US" sz="2400" b="1" dirty="0" smtClean="0">
                <a:solidFill>
                  <a:srgbClr val="002060"/>
                </a:solidFill>
              </a:rPr>
              <a:t>Y</a:t>
            </a:r>
            <a:r>
              <a:rPr lang="ru-RU" sz="2400" b="1" dirty="0" smtClean="0">
                <a:solidFill>
                  <a:srgbClr val="002060"/>
                </a:solidFill>
              </a:rPr>
              <a:t> = -3</a:t>
            </a:r>
            <a:r>
              <a:rPr lang="en-US" sz="2400" b="1" dirty="0" smtClean="0">
                <a:solidFill>
                  <a:srgbClr val="002060"/>
                </a:solidFill>
              </a:rPr>
              <a:t>x</a:t>
            </a:r>
            <a:r>
              <a:rPr lang="ru-RU" sz="2400" b="1" baseline="30000" dirty="0" smtClean="0">
                <a:solidFill>
                  <a:srgbClr val="002060"/>
                </a:solidFill>
              </a:rPr>
              <a:t>2 </a:t>
            </a:r>
            <a:r>
              <a:rPr lang="ru-RU" sz="2400" b="1" dirty="0" smtClean="0">
                <a:solidFill>
                  <a:srgbClr val="002060"/>
                </a:solidFill>
              </a:rPr>
              <a:t>- 12</a:t>
            </a:r>
            <a:r>
              <a:rPr lang="en-US" sz="2400" b="1" dirty="0" smtClean="0">
                <a:solidFill>
                  <a:srgbClr val="002060"/>
                </a:solidFill>
              </a:rPr>
              <a:t>x</a:t>
            </a:r>
            <a:r>
              <a:rPr lang="ru-RU" sz="2400" b="1" dirty="0" smtClean="0">
                <a:solidFill>
                  <a:srgbClr val="002060"/>
                </a:solidFill>
              </a:rPr>
              <a:t> -9 </a:t>
            </a:r>
            <a:endParaRPr lang="ru-RU" sz="2400" dirty="0">
              <a:solidFill>
                <a:srgbClr val="002060"/>
              </a:solidFill>
            </a:endParaRPr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1285852" y="1928802"/>
          <a:ext cx="6357982" cy="42767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ВЫВОДЫ: 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/>
              <a:t>При изменении знаков коэффициентов «а» и «с»  график функции   становится симметричным относительно начала координат </a:t>
            </a:r>
            <a:r>
              <a:rPr lang="ru-RU" dirty="0" smtClean="0"/>
              <a:t> т.к</a:t>
            </a:r>
            <a:r>
              <a:rPr lang="ru-RU" dirty="0"/>
              <a:t>.</a:t>
            </a:r>
          </a:p>
          <a:p>
            <a:pPr lvl="0"/>
            <a:r>
              <a:rPr lang="ru-RU" dirty="0"/>
              <a:t>Направление ветвей изменилось,     </a:t>
            </a:r>
          </a:p>
          <a:p>
            <a:pPr lvl="0"/>
            <a:r>
              <a:rPr lang="ru-RU" dirty="0" smtClean="0"/>
              <a:t>Координата </a:t>
            </a:r>
            <a:r>
              <a:rPr lang="ru-RU" dirty="0"/>
              <a:t>вершины  </a:t>
            </a:r>
            <a:r>
              <a:rPr lang="ru-RU" dirty="0" smtClean="0"/>
              <a:t>стала симметричной </a:t>
            </a:r>
            <a:r>
              <a:rPr lang="ru-RU" dirty="0"/>
              <a:t>относительно оси начала координат,</a:t>
            </a:r>
          </a:p>
          <a:p>
            <a:pPr lvl="0"/>
            <a:r>
              <a:rPr lang="ru-RU" dirty="0"/>
              <a:t>ось симметрии стала симметричной относительно оси </a:t>
            </a:r>
            <a:r>
              <a:rPr lang="ru-RU" dirty="0" err="1"/>
              <a:t>Оу</a:t>
            </a:r>
            <a:r>
              <a:rPr lang="ru-RU" dirty="0"/>
              <a:t>,</a:t>
            </a:r>
          </a:p>
          <a:p>
            <a:pPr lvl="0"/>
            <a:r>
              <a:rPr lang="ru-RU" dirty="0"/>
              <a:t>Нули функции т.е. точки пересечения с осью Ох  стали противоположными,</a:t>
            </a:r>
          </a:p>
          <a:p>
            <a:r>
              <a:rPr lang="ru-RU" dirty="0"/>
              <a:t>а точка пересечения с осью </a:t>
            </a:r>
            <a:r>
              <a:rPr lang="ru-RU" dirty="0" err="1"/>
              <a:t>Оу</a:t>
            </a:r>
            <a:r>
              <a:rPr lang="ru-RU" dirty="0"/>
              <a:t> стала  симметричной относительно оси Ох 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379</TotalTime>
  <Words>794</Words>
  <Application>Microsoft Office PowerPoint</Application>
  <PresentationFormat>Экран (4:3)</PresentationFormat>
  <Paragraphs>152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Поток</vt:lpstr>
      <vt:lpstr>Исследование поведения квадратичной функции при изменении знаков её коэффициентов</vt:lpstr>
      <vt:lpstr>1.Построим график функции  Y = 3x2 – 12x + 9</vt:lpstr>
      <vt:lpstr>График функции  Y = 3x2 – 12x + 9</vt:lpstr>
      <vt:lpstr>                                 2. Заменим знак второго коэффициента.  Получим функцию Y = 3x2 + 12x + 9 </vt:lpstr>
      <vt:lpstr>Графики функций Y = 3x2 – 12x + 9 и Y = 3x2  +  12x + 9 </vt:lpstr>
      <vt:lpstr>ВЫВОДЫ: </vt:lpstr>
      <vt:lpstr>3. Заменим в первоначальной функции знаки коэффициентов  «а» и «с». Получим функцию   Y = – 3x2 – 12x – 9  </vt:lpstr>
      <vt:lpstr>Графики функций Y = 3x2 – 12x + 9  и  Y = -3x2 - 12x -9 </vt:lpstr>
      <vt:lpstr>ВЫВОДЫ: </vt:lpstr>
      <vt:lpstr>4.   Изменим в первоначальной функции  знаки всех коэффициентов. Получим функцию   Y = – 3x2 + 12x – 9 </vt:lpstr>
      <vt:lpstr>Графики  функций  Y = 3x2 – 12x + 9  и  Y = -3x2 + 12x -9 </vt:lpstr>
      <vt:lpstr>ВЫВОДЫ: </vt:lpstr>
      <vt:lpstr> Общий вывод: Симметричны  относительно оси Оу графики 1 и 2;   3 и 4 функций.(коэффициет «в» противоположный), Симметричны  относительно оси Ох графики 2 и 3;    1 и 4 функций.(все коэффициенты противоположны), Симметричны относительно начала координат графики 1 и 3; 2 и 4 функций. (коэффициенты «а» и «с» противоположны).</vt:lpstr>
      <vt:lpstr>  ИТОГ ИССЛЕДОВАТЕЛЬСКОЙ РАБОТЫ: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Исследование поведения квадратичной функции при изменении знаков её коэффициентов</dc:title>
  <dc:creator>Admin</dc:creator>
  <cp:lastModifiedBy>Owner</cp:lastModifiedBy>
  <cp:revision>28</cp:revision>
  <dcterms:created xsi:type="dcterms:W3CDTF">2012-11-10T18:56:33Z</dcterms:created>
  <dcterms:modified xsi:type="dcterms:W3CDTF">2022-09-29T17:12:06Z</dcterms:modified>
</cp:coreProperties>
</file>